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5" r:id="rId2"/>
    <p:sldId id="310" r:id="rId3"/>
    <p:sldId id="326" r:id="rId4"/>
    <p:sldId id="320" r:id="rId5"/>
    <p:sldId id="322" r:id="rId6"/>
    <p:sldId id="327" r:id="rId7"/>
    <p:sldId id="328" r:id="rId8"/>
    <p:sldId id="329" r:id="rId9"/>
    <p:sldId id="330" r:id="rId10"/>
    <p:sldId id="325" r:id="rId11"/>
    <p:sldId id="314" r:id="rId12"/>
  </p:sldIdLst>
  <p:sldSz cx="12188825"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06" autoAdjust="0"/>
    <p:restoredTop sz="84029" autoAdjust="0"/>
  </p:normalViewPr>
  <p:slideViewPr>
    <p:cSldViewPr showGuides="1">
      <p:cViewPr varScale="1">
        <p:scale>
          <a:sx n="113" d="100"/>
          <a:sy n="113" d="100"/>
        </p:scale>
        <p:origin x="216" y="304"/>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4/29/22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4/29/22</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4</a:t>
            </a:fld>
            <a:endParaRPr lang="en-US"/>
          </a:p>
        </p:txBody>
      </p:sp>
    </p:spTree>
    <p:extLst>
      <p:ext uri="{BB962C8B-B14F-4D97-AF65-F5344CB8AC3E}">
        <p14:creationId xmlns:p14="http://schemas.microsoft.com/office/powerpoint/2010/main" val="3309022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Infrastructure needs the power grid network.</a:t>
            </a:r>
          </a:p>
          <a:p>
            <a:r>
              <a:rPr lang="en-US" dirty="0"/>
              <a:t>Grid Interconnection is an open question.</a:t>
            </a:r>
          </a:p>
          <a:p>
            <a:endParaRPr lang="en-US" dirty="0"/>
          </a:p>
        </p:txBody>
      </p:sp>
      <p:sp>
        <p:nvSpPr>
          <p:cNvPr id="4" name="Slide Number Placeholder 3"/>
          <p:cNvSpPr>
            <a:spLocks noGrp="1"/>
          </p:cNvSpPr>
          <p:nvPr>
            <p:ph type="sldNum" sz="quarter" idx="5"/>
          </p:nvPr>
        </p:nvSpPr>
        <p:spPr/>
        <p:txBody>
          <a:bodyPr/>
          <a:lstStyle/>
          <a:p>
            <a:fld id="{F93199CD-3E1B-4AE6-990F-76F925F5EA9F}" type="slidenum">
              <a:rPr lang="en-US" smtClean="0"/>
              <a:t>6</a:t>
            </a:fld>
            <a:endParaRPr lang="en-US"/>
          </a:p>
        </p:txBody>
      </p:sp>
    </p:spTree>
    <p:extLst>
      <p:ext uri="{BB962C8B-B14F-4D97-AF65-F5344CB8AC3E}">
        <p14:creationId xmlns:p14="http://schemas.microsoft.com/office/powerpoint/2010/main" val="3171690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Privacy and release of control to grid entities.</a:t>
            </a:r>
          </a:p>
          <a:p>
            <a:endParaRPr lang="en-US" dirty="0"/>
          </a:p>
          <a:p>
            <a:r>
              <a:rPr lang="en-US" dirty="0"/>
              <a:t>Grid entities are often associated with closely with government.</a:t>
            </a:r>
          </a:p>
          <a:p>
            <a:endParaRPr lang="en-US" dirty="0"/>
          </a:p>
          <a:p>
            <a:r>
              <a:rPr lang="en-US" dirty="0"/>
              <a:t>Granular measurements: Open question of what is ethically responsible for data use. Marijuana DEA.</a:t>
            </a:r>
          </a:p>
        </p:txBody>
      </p:sp>
      <p:sp>
        <p:nvSpPr>
          <p:cNvPr id="4" name="Slide Number Placeholder 3"/>
          <p:cNvSpPr>
            <a:spLocks noGrp="1"/>
          </p:cNvSpPr>
          <p:nvPr>
            <p:ph type="sldNum" sz="quarter" idx="5"/>
          </p:nvPr>
        </p:nvSpPr>
        <p:spPr/>
        <p:txBody>
          <a:bodyPr/>
          <a:lstStyle/>
          <a:p>
            <a:fld id="{F93199CD-3E1B-4AE6-990F-76F925F5EA9F}" type="slidenum">
              <a:rPr lang="en-US" smtClean="0"/>
              <a:t>7</a:t>
            </a:fld>
            <a:endParaRPr lang="en-US"/>
          </a:p>
        </p:txBody>
      </p:sp>
    </p:spTree>
    <p:extLst>
      <p:ext uri="{BB962C8B-B14F-4D97-AF65-F5344CB8AC3E}">
        <p14:creationId xmlns:p14="http://schemas.microsoft.com/office/powerpoint/2010/main" val="3632501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Traffic Padding.</a:t>
            </a:r>
          </a:p>
          <a:p>
            <a:r>
              <a:rPr lang="en-US" dirty="0"/>
              <a:t>Encryption.</a:t>
            </a:r>
          </a:p>
        </p:txBody>
      </p:sp>
      <p:sp>
        <p:nvSpPr>
          <p:cNvPr id="4" name="Slide Number Placeholder 3"/>
          <p:cNvSpPr>
            <a:spLocks noGrp="1"/>
          </p:cNvSpPr>
          <p:nvPr>
            <p:ph type="sldNum" sz="quarter" idx="5"/>
          </p:nvPr>
        </p:nvSpPr>
        <p:spPr/>
        <p:txBody>
          <a:bodyPr/>
          <a:lstStyle/>
          <a:p>
            <a:fld id="{F93199CD-3E1B-4AE6-990F-76F925F5EA9F}" type="slidenum">
              <a:rPr lang="en-US" smtClean="0"/>
              <a:t>8</a:t>
            </a:fld>
            <a:endParaRPr lang="en-US"/>
          </a:p>
        </p:txBody>
      </p:sp>
    </p:spTree>
    <p:extLst>
      <p:ext uri="{BB962C8B-B14F-4D97-AF65-F5344CB8AC3E}">
        <p14:creationId xmlns:p14="http://schemas.microsoft.com/office/powerpoint/2010/main" val="1839114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smtClean="0"/>
              <a:t>4/29/22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smtClean="0"/>
              <a:t>4/29/22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smtClean="0"/>
              <a:t>4/29/22</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smtClean="0"/>
              <a:t>4/29/22</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smtClean="0"/>
              <a:t>4/29/22</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smtClean="0"/>
              <a:t>4/29/22</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smtClean="0"/>
              <a:t>4/29/22</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smtClean="0"/>
              <a:pPr/>
              <a:t>4/29/22</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smtClean="0"/>
              <a:t>4/29/22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smtClean="0"/>
              <a:t>4/29/22</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4/29/22</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sz="8800" dirty="0">
                <a:latin typeface="Times" pitchFamily="2" charset="0"/>
              </a:rPr>
              <a:t>Smart Grid Technology: </a:t>
            </a:r>
            <a:br>
              <a:rPr lang="en-US" dirty="0">
                <a:latin typeface="Times" pitchFamily="2" charset="0"/>
              </a:rPr>
            </a:br>
            <a:r>
              <a:rPr lang="en-US" sz="4400" dirty="0">
                <a:latin typeface="Times" pitchFamily="2" charset="0"/>
              </a:rPr>
              <a:t>Safe Practices &amp; Security Analysis</a:t>
            </a:r>
            <a:endParaRPr lang="en-US" dirty="0">
              <a:latin typeface="Times" pitchFamily="2" charset="0"/>
            </a:endParaRPr>
          </a:p>
        </p:txBody>
      </p:sp>
      <p:sp>
        <p:nvSpPr>
          <p:cNvPr id="5" name="Title 2">
            <a:extLst>
              <a:ext uri="{FF2B5EF4-FFF2-40B4-BE49-F238E27FC236}">
                <a16:creationId xmlns:a16="http://schemas.microsoft.com/office/drawing/2014/main" id="{05D7FDD0-E726-3242-9175-AC57097DAE7C}"/>
              </a:ext>
            </a:extLst>
          </p:cNvPr>
          <p:cNvSpPr txBox="1">
            <a:spLocks/>
          </p:cNvSpPr>
          <p:nvPr/>
        </p:nvSpPr>
        <p:spPr>
          <a:xfrm>
            <a:off x="1065214" y="4876800"/>
            <a:ext cx="8428384" cy="914400"/>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r>
              <a:rPr lang="en-US" sz="2800" dirty="0">
                <a:solidFill>
                  <a:schemeClr val="accent1"/>
                </a:solidFill>
                <a:latin typeface="Times" pitchFamily="2" charset="0"/>
              </a:rPr>
              <a:t>Presented by: Jack Rogerson   </a:t>
            </a:r>
          </a:p>
          <a:p>
            <a:endParaRPr lang="en-US" sz="2400" dirty="0">
              <a:solidFill>
                <a:schemeClr val="accent1"/>
              </a:solidFill>
              <a:latin typeface="Times" pitchFamily="2" charset="0"/>
            </a:endParaRPr>
          </a:p>
          <a:p>
            <a:r>
              <a:rPr lang="en-US" sz="2400" dirty="0">
                <a:solidFill>
                  <a:schemeClr val="accent1"/>
                </a:solidFill>
                <a:latin typeface="Times" pitchFamily="2" charset="0"/>
              </a:rPr>
              <a:t>Clark University</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152400"/>
            <a:ext cx="9144001" cy="1371600"/>
          </a:xfrm>
        </p:spPr>
        <p:txBody>
          <a:bodyPr>
            <a:normAutofit/>
          </a:bodyPr>
          <a:lstStyle/>
          <a:p>
            <a:r>
              <a:rPr lang="en-US" sz="4800" dirty="0">
                <a:latin typeface="Times" pitchFamily="2" charset="0"/>
              </a:rPr>
              <a:t>What is A Smart Gird?</a:t>
            </a:r>
          </a:p>
        </p:txBody>
      </p:sp>
      <p:sp>
        <p:nvSpPr>
          <p:cNvPr id="14" name="Content Placeholder 13"/>
          <p:cNvSpPr>
            <a:spLocks noGrp="1"/>
          </p:cNvSpPr>
          <p:nvPr>
            <p:ph idx="1"/>
          </p:nvPr>
        </p:nvSpPr>
        <p:spPr>
          <a:xfrm>
            <a:off x="1217612" y="1384961"/>
            <a:ext cx="9906000" cy="2971800"/>
          </a:xfrm>
        </p:spPr>
        <p:txBody>
          <a:bodyPr>
            <a:normAutofit/>
          </a:bodyPr>
          <a:lstStyle/>
          <a:p>
            <a:pPr marL="0" indent="0" algn="ctr">
              <a:buNone/>
            </a:pPr>
            <a:r>
              <a:rPr lang="en-US" sz="3200" dirty="0">
                <a:latin typeface="Times New Roman" panose="02020603050405020304" pitchFamily="18" charset="0"/>
                <a:cs typeface="Times New Roman" panose="02020603050405020304" pitchFamily="18" charset="0"/>
              </a:rPr>
              <a:t>A Smart Grid is an electrical grid which includes a variety of operation and energy measures including advanced metering infrastructure, smart distribution boards and circuit breakers, renewable energy resources, energy efficient resources, and sufficient utility grade broadband to connection and monitor the system.</a:t>
            </a:r>
          </a:p>
        </p:txBody>
      </p:sp>
      <p:sp>
        <p:nvSpPr>
          <p:cNvPr id="2" name="TextBox 1">
            <a:extLst>
              <a:ext uri="{FF2B5EF4-FFF2-40B4-BE49-F238E27FC236}">
                <a16:creationId xmlns:a16="http://schemas.microsoft.com/office/drawing/2014/main" id="{33D5BEF1-0E7A-4A43-A8B9-2C71E4BBE3F4}"/>
              </a:ext>
            </a:extLst>
          </p:cNvPr>
          <p:cNvSpPr txBox="1"/>
          <p:nvPr/>
        </p:nvSpPr>
        <p:spPr>
          <a:xfrm>
            <a:off x="608013" y="1143000"/>
            <a:ext cx="914400" cy="1569660"/>
          </a:xfrm>
          <a:prstGeom prst="rect">
            <a:avLst/>
          </a:prstGeom>
          <a:noFill/>
        </p:spPr>
        <p:txBody>
          <a:bodyPr wrap="square" rtlCol="0">
            <a:spAutoFit/>
          </a:bodyPr>
          <a:lstStyle/>
          <a:p>
            <a:r>
              <a:rPr lang="en-US" sz="9600" b="1" dirty="0">
                <a:latin typeface="Times" pitchFamily="2" charset="0"/>
              </a:rPr>
              <a:t>“</a:t>
            </a:r>
          </a:p>
        </p:txBody>
      </p:sp>
      <p:sp>
        <p:nvSpPr>
          <p:cNvPr id="6" name="TextBox 5">
            <a:extLst>
              <a:ext uri="{FF2B5EF4-FFF2-40B4-BE49-F238E27FC236}">
                <a16:creationId xmlns:a16="http://schemas.microsoft.com/office/drawing/2014/main" id="{87A412B9-81EF-FA45-B8ED-FD1263D2AD04}"/>
              </a:ext>
            </a:extLst>
          </p:cNvPr>
          <p:cNvSpPr txBox="1"/>
          <p:nvPr/>
        </p:nvSpPr>
        <p:spPr>
          <a:xfrm>
            <a:off x="10666412" y="3200400"/>
            <a:ext cx="914400" cy="1569660"/>
          </a:xfrm>
          <a:prstGeom prst="rect">
            <a:avLst/>
          </a:prstGeom>
          <a:noFill/>
        </p:spPr>
        <p:txBody>
          <a:bodyPr wrap="square" rtlCol="0">
            <a:spAutoFit/>
          </a:bodyPr>
          <a:lstStyle/>
          <a:p>
            <a:r>
              <a:rPr lang="en-US" sz="9600" b="1" dirty="0">
                <a:latin typeface="Times" pitchFamily="2" charset="0"/>
              </a:rPr>
              <a:t>”</a:t>
            </a:r>
          </a:p>
        </p:txBody>
      </p:sp>
      <p:sp>
        <p:nvSpPr>
          <p:cNvPr id="15" name="Title 2">
            <a:extLst>
              <a:ext uri="{FF2B5EF4-FFF2-40B4-BE49-F238E27FC236}">
                <a16:creationId xmlns:a16="http://schemas.microsoft.com/office/drawing/2014/main" id="{D78E956C-1549-134D-AEC8-D047FD0E6060}"/>
              </a:ext>
            </a:extLst>
          </p:cNvPr>
          <p:cNvSpPr txBox="1">
            <a:spLocks/>
          </p:cNvSpPr>
          <p:nvPr/>
        </p:nvSpPr>
        <p:spPr>
          <a:xfrm>
            <a:off x="9516214" y="6361046"/>
            <a:ext cx="2895598" cy="64935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endParaRPr lang="en-US" sz="1100" dirty="0">
              <a:solidFill>
                <a:schemeClr val="accent1"/>
              </a:solidFill>
              <a:latin typeface="Times" pitchFamily="2" charset="0"/>
            </a:endParaRPr>
          </a:p>
        </p:txBody>
      </p:sp>
      <p:pic>
        <p:nvPicPr>
          <p:cNvPr id="1026" name="Picture 2">
            <a:extLst>
              <a:ext uri="{FF2B5EF4-FFF2-40B4-BE49-F238E27FC236}">
                <a16:creationId xmlns:a16="http://schemas.microsoft.com/office/drawing/2014/main" id="{FD641A09-02FF-5642-B62A-70EF39CD11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96" b="2396"/>
          <a:stretch/>
        </p:blipFill>
        <p:spPr bwMode="auto">
          <a:xfrm>
            <a:off x="825795" y="4356761"/>
            <a:ext cx="2704130" cy="2027745"/>
          </a:xfrm>
          <a:prstGeom prst="roundRect">
            <a:avLst>
              <a:gd name="adj" fmla="val 18722"/>
            </a:avLst>
          </a:prstGeom>
          <a:solidFill>
            <a:srgbClr val="FFFFFF">
              <a:shade val="85000"/>
            </a:srgbClr>
          </a:solidFill>
          <a:ln>
            <a:noFill/>
          </a:ln>
          <a:effectLst>
            <a:reflection blurRad="12700" stA="38000" endPos="28000" dist="5000" dir="5400000" sy="-100000" algn="bl" rotWithShape="0"/>
          </a:effectLst>
        </p:spPr>
      </p:pic>
      <p:pic>
        <p:nvPicPr>
          <p:cNvPr id="1028" name="Picture 4">
            <a:extLst>
              <a:ext uri="{FF2B5EF4-FFF2-40B4-BE49-F238E27FC236}">
                <a16:creationId xmlns:a16="http://schemas.microsoft.com/office/drawing/2014/main" id="{93085C05-1F1D-3446-9109-3643C9EB7E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72" b="472"/>
          <a:stretch/>
        </p:blipFill>
        <p:spPr bwMode="auto">
          <a:xfrm>
            <a:off x="4030507" y="4356761"/>
            <a:ext cx="3936334" cy="1968168"/>
          </a:xfrm>
          <a:prstGeom prst="roundRect">
            <a:avLst>
              <a:gd name="adj" fmla="val 27413"/>
            </a:avLst>
          </a:prstGeom>
          <a:solidFill>
            <a:srgbClr val="FFFFFF">
              <a:shade val="85000"/>
            </a:srgbClr>
          </a:solidFill>
          <a:ln>
            <a:noFill/>
          </a:ln>
          <a:effectLst>
            <a:reflection blurRad="12700" stA="38000" endPos="28000" dist="5000" dir="5400000" sy="-100000" algn="bl" rotWithShape="0"/>
          </a:effectLst>
        </p:spPr>
      </p:pic>
      <p:pic>
        <p:nvPicPr>
          <p:cNvPr id="1030" name="Picture 6">
            <a:extLst>
              <a:ext uri="{FF2B5EF4-FFF2-40B4-BE49-F238E27FC236}">
                <a16:creationId xmlns:a16="http://schemas.microsoft.com/office/drawing/2014/main" id="{8727B31C-FDA4-A341-B748-EC76EDC3B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850" b="4850"/>
          <a:stretch/>
        </p:blipFill>
        <p:spPr bwMode="auto">
          <a:xfrm>
            <a:off x="8387645" y="4356761"/>
            <a:ext cx="3265701" cy="1965960"/>
          </a:xfrm>
          <a:prstGeom prst="roundRect">
            <a:avLst>
              <a:gd name="adj" fmla="val 25858"/>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linds(horizontal)">
                                      <p:cBhvr>
                                        <p:cTn id="7" dur="1000"/>
                                        <p:tgtEl>
                                          <p:spTgt spid="14">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10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1000"/>
                                        <p:tgtEl>
                                          <p:spTgt spid="2"/>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1000"/>
                                        <p:tgtEl>
                                          <p:spTgt spid="1028"/>
                                        </p:tgtEl>
                                      </p:cBhvr>
                                    </p:animEffect>
                                    <p:anim calcmode="lin" valueType="num">
                                      <p:cBhvr>
                                        <p:cTn id="18" dur="1000" fill="hold"/>
                                        <p:tgtEl>
                                          <p:spTgt spid="1028"/>
                                        </p:tgtEl>
                                        <p:attrNameLst>
                                          <p:attrName>ppt_x</p:attrName>
                                        </p:attrNameLst>
                                      </p:cBhvr>
                                      <p:tavLst>
                                        <p:tav tm="0">
                                          <p:val>
                                            <p:strVal val="#ppt_x"/>
                                          </p:val>
                                        </p:tav>
                                        <p:tav tm="100000">
                                          <p:val>
                                            <p:strVal val="#ppt_x"/>
                                          </p:val>
                                        </p:tav>
                                      </p:tavLst>
                                    </p:anim>
                                    <p:anim calcmode="lin" valueType="num">
                                      <p:cBhvr>
                                        <p:cTn id="19" dur="900" decel="100000" fill="hold"/>
                                        <p:tgtEl>
                                          <p:spTgt spid="102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028"/>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fade">
                                      <p:cBhvr>
                                        <p:cTn id="23" dur="1000"/>
                                        <p:tgtEl>
                                          <p:spTgt spid="1030"/>
                                        </p:tgtEl>
                                      </p:cBhvr>
                                    </p:animEffect>
                                    <p:anim calcmode="lin" valueType="num">
                                      <p:cBhvr>
                                        <p:cTn id="24" dur="1000" fill="hold"/>
                                        <p:tgtEl>
                                          <p:spTgt spid="1030"/>
                                        </p:tgtEl>
                                        <p:attrNameLst>
                                          <p:attrName>ppt_x</p:attrName>
                                        </p:attrNameLst>
                                      </p:cBhvr>
                                      <p:tavLst>
                                        <p:tav tm="0">
                                          <p:val>
                                            <p:strVal val="#ppt_x"/>
                                          </p:val>
                                        </p:tav>
                                        <p:tav tm="100000">
                                          <p:val>
                                            <p:strVal val="#ppt_x"/>
                                          </p:val>
                                        </p:tav>
                                      </p:tavLst>
                                    </p:anim>
                                    <p:anim calcmode="lin" valueType="num">
                                      <p:cBhvr>
                                        <p:cTn id="25" dur="900" decel="100000" fill="hold"/>
                                        <p:tgtEl>
                                          <p:spTgt spid="103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3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fade">
                                      <p:cBhvr>
                                        <p:cTn id="29" dur="1000"/>
                                        <p:tgtEl>
                                          <p:spTgt spid="1026"/>
                                        </p:tgtEl>
                                      </p:cBhvr>
                                    </p:animEffect>
                                    <p:anim calcmode="lin" valueType="num">
                                      <p:cBhvr>
                                        <p:cTn id="30" dur="1000" fill="hold"/>
                                        <p:tgtEl>
                                          <p:spTgt spid="1026"/>
                                        </p:tgtEl>
                                        <p:attrNameLst>
                                          <p:attrName>ppt_x</p:attrName>
                                        </p:attrNameLst>
                                      </p:cBhvr>
                                      <p:tavLst>
                                        <p:tav tm="0">
                                          <p:val>
                                            <p:strVal val="#ppt_x"/>
                                          </p:val>
                                        </p:tav>
                                        <p:tav tm="100000">
                                          <p:val>
                                            <p:strVal val="#ppt_x"/>
                                          </p:val>
                                        </p:tav>
                                      </p:tavLst>
                                    </p:anim>
                                    <p:anim calcmode="lin" valueType="num">
                                      <p:cBhvr>
                                        <p:cTn id="31" dur="900" decel="100000" fill="hold"/>
                                        <p:tgtEl>
                                          <p:spTgt spid="102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9144001" cy="1371600"/>
          </a:xfrm>
        </p:spPr>
        <p:txBody>
          <a:bodyPr>
            <a:normAutofit/>
          </a:bodyPr>
          <a:lstStyle/>
          <a:p>
            <a:r>
              <a:rPr lang="en-US" sz="4800" dirty="0">
                <a:latin typeface="Times" pitchFamily="2" charset="0"/>
              </a:rPr>
              <a:t>How is the Gird Evolving?</a:t>
            </a:r>
          </a:p>
        </p:txBody>
      </p:sp>
      <p:pic>
        <p:nvPicPr>
          <p:cNvPr id="3074" name="Picture 2" descr="Role of smart grid in renewable energy: An overview - ScienceDirect">
            <a:extLst>
              <a:ext uri="{FF2B5EF4-FFF2-40B4-BE49-F238E27FC236}">
                <a16:creationId xmlns:a16="http://schemas.microsoft.com/office/drawing/2014/main" id="{B45FB01B-E2A6-C24C-98E9-3B54F4A44B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647" y="1447800"/>
            <a:ext cx="6196091" cy="3695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eak Demand - Advanced Energy">
            <a:extLst>
              <a:ext uri="{FF2B5EF4-FFF2-40B4-BE49-F238E27FC236}">
                <a16:creationId xmlns:a16="http://schemas.microsoft.com/office/drawing/2014/main" id="{9DFD60A5-B8D7-734D-B1D9-CE9701E1C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3694" y="1447800"/>
            <a:ext cx="5154931" cy="20574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S. Grid Energy Storage Factsheet | Center for Sustainable Systems">
            <a:extLst>
              <a:ext uri="{FF2B5EF4-FFF2-40B4-BE49-F238E27FC236}">
                <a16:creationId xmlns:a16="http://schemas.microsoft.com/office/drawing/2014/main" id="{5E59752E-8392-8F46-95FF-E18D9C5FD3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8958" y="3733800"/>
            <a:ext cx="4724401" cy="26535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04B86CF-ECFE-FE4F-8D63-ED3319D927DA}"/>
              </a:ext>
            </a:extLst>
          </p:cNvPr>
          <p:cNvSpPr txBox="1"/>
          <p:nvPr/>
        </p:nvSpPr>
        <p:spPr>
          <a:xfrm>
            <a:off x="1139909" y="5387788"/>
            <a:ext cx="4555565" cy="1077218"/>
          </a:xfrm>
          <a:prstGeom prst="rect">
            <a:avLst/>
          </a:prstGeom>
          <a:noFill/>
        </p:spPr>
        <p:txBody>
          <a:bodyPr wrap="square" rtlCol="0">
            <a:spAutoFit/>
          </a:bodyPr>
          <a:lstStyle/>
          <a:p>
            <a:pPr algn="r"/>
            <a:r>
              <a:rPr lang="en-US" sz="3200" dirty="0">
                <a:latin typeface="Times" pitchFamily="2" charset="0"/>
                <a:cs typeface="Times New Roman" panose="02020603050405020304" pitchFamily="18" charset="0"/>
              </a:rPr>
              <a:t>Realtime Data &amp; Distributed Energy Loads</a:t>
            </a:r>
          </a:p>
        </p:txBody>
      </p:sp>
    </p:spTree>
    <p:extLst>
      <p:ext uri="{BB962C8B-B14F-4D97-AF65-F5344CB8AC3E}">
        <p14:creationId xmlns:p14="http://schemas.microsoft.com/office/powerpoint/2010/main" val="393033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152400"/>
            <a:ext cx="9144001" cy="1371600"/>
          </a:xfrm>
        </p:spPr>
        <p:txBody>
          <a:bodyPr>
            <a:normAutofit/>
          </a:bodyPr>
          <a:lstStyle/>
          <a:p>
            <a:r>
              <a:rPr lang="en-US" sz="4400" dirty="0">
                <a:latin typeface="Times" pitchFamily="2" charset="0"/>
              </a:rPr>
              <a:t>How does the Smart Grid Help?</a:t>
            </a:r>
          </a:p>
        </p:txBody>
      </p:sp>
      <p:sp>
        <p:nvSpPr>
          <p:cNvPr id="15" name="Title 2">
            <a:extLst>
              <a:ext uri="{FF2B5EF4-FFF2-40B4-BE49-F238E27FC236}">
                <a16:creationId xmlns:a16="http://schemas.microsoft.com/office/drawing/2014/main" id="{D78E956C-1549-134D-AEC8-D047FD0E6060}"/>
              </a:ext>
            </a:extLst>
          </p:cNvPr>
          <p:cNvSpPr txBox="1">
            <a:spLocks/>
          </p:cNvSpPr>
          <p:nvPr/>
        </p:nvSpPr>
        <p:spPr>
          <a:xfrm>
            <a:off x="9516214" y="6361046"/>
            <a:ext cx="2895598" cy="64935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endParaRPr lang="en-US" sz="1100" dirty="0">
              <a:solidFill>
                <a:schemeClr val="accent1"/>
              </a:solidFill>
              <a:latin typeface="Times" pitchFamily="2" charset="0"/>
            </a:endParaRPr>
          </a:p>
        </p:txBody>
      </p:sp>
      <p:pic>
        <p:nvPicPr>
          <p:cNvPr id="3074" name="Picture 2">
            <a:extLst>
              <a:ext uri="{FF2B5EF4-FFF2-40B4-BE49-F238E27FC236}">
                <a16:creationId xmlns:a16="http://schemas.microsoft.com/office/drawing/2014/main" id="{F5336BCF-F798-654E-82C6-BD01A060C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542" b="5542"/>
          <a:stretch/>
        </p:blipFill>
        <p:spPr bwMode="auto">
          <a:xfrm>
            <a:off x="719277" y="4392878"/>
            <a:ext cx="2951341" cy="1968168"/>
          </a:xfrm>
          <a:prstGeom prst="roundRect">
            <a:avLst>
              <a:gd name="adj" fmla="val 18592"/>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37A49013-58E5-C64D-AB0E-0FD21FB43D3E}"/>
              </a:ext>
            </a:extLst>
          </p:cNvPr>
          <p:cNvSpPr txBox="1"/>
          <p:nvPr/>
        </p:nvSpPr>
        <p:spPr>
          <a:xfrm>
            <a:off x="867960" y="1441004"/>
            <a:ext cx="2951340" cy="584775"/>
          </a:xfrm>
          <a:prstGeom prst="rect">
            <a:avLst/>
          </a:prstGeom>
          <a:noFill/>
        </p:spPr>
        <p:txBody>
          <a:bodyPr wrap="square" rtlCol="0">
            <a:spAutoFit/>
          </a:bodyPr>
          <a:lstStyle/>
          <a:p>
            <a:r>
              <a:rPr lang="en-US" sz="3200" dirty="0">
                <a:latin typeface="Times" pitchFamily="2" charset="0"/>
              </a:rPr>
              <a:t>Physical Faults:</a:t>
            </a:r>
          </a:p>
        </p:txBody>
      </p:sp>
      <p:pic>
        <p:nvPicPr>
          <p:cNvPr id="3078" name="Picture 6">
            <a:extLst>
              <a:ext uri="{FF2B5EF4-FFF2-40B4-BE49-F238E27FC236}">
                <a16:creationId xmlns:a16="http://schemas.microsoft.com/office/drawing/2014/main" id="{249AE429-F072-B04E-A1A0-6081A5144C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477" r="12477"/>
          <a:stretch/>
        </p:blipFill>
        <p:spPr bwMode="auto">
          <a:xfrm>
            <a:off x="4481512" y="1371600"/>
            <a:ext cx="3225800" cy="2149189"/>
          </a:xfrm>
          <a:prstGeom prst="roundRect">
            <a:avLst>
              <a:gd name="adj" fmla="val 17963"/>
            </a:avLst>
          </a:prstGeom>
          <a:solidFill>
            <a:srgbClr val="FFFFFF">
              <a:shade val="85000"/>
            </a:srgbClr>
          </a:solidFill>
          <a:ln>
            <a:noFill/>
          </a:ln>
          <a:effectLst>
            <a:reflection blurRad="12700" stA="38000" endPos="28000" dist="5000" dir="5400000" sy="-100000" algn="bl" rotWithShape="0"/>
          </a:effectLst>
        </p:spPr>
      </p:pic>
      <p:sp>
        <p:nvSpPr>
          <p:cNvPr id="22" name="TextBox 21">
            <a:extLst>
              <a:ext uri="{FF2B5EF4-FFF2-40B4-BE49-F238E27FC236}">
                <a16:creationId xmlns:a16="http://schemas.microsoft.com/office/drawing/2014/main" id="{D769C955-165F-ED4E-A5CE-3A8088597431}"/>
              </a:ext>
            </a:extLst>
          </p:cNvPr>
          <p:cNvSpPr txBox="1"/>
          <p:nvPr/>
        </p:nvSpPr>
        <p:spPr>
          <a:xfrm>
            <a:off x="4618742" y="3808103"/>
            <a:ext cx="2951340" cy="584775"/>
          </a:xfrm>
          <a:prstGeom prst="rect">
            <a:avLst/>
          </a:prstGeom>
          <a:noFill/>
        </p:spPr>
        <p:txBody>
          <a:bodyPr wrap="square" rtlCol="0">
            <a:spAutoFit/>
          </a:bodyPr>
          <a:lstStyle/>
          <a:p>
            <a:pPr algn="ctr"/>
            <a:r>
              <a:rPr lang="en-US" sz="3200" dirty="0">
                <a:latin typeface="Times" pitchFamily="2" charset="0"/>
              </a:rPr>
              <a:t>Data:</a:t>
            </a:r>
          </a:p>
        </p:txBody>
      </p:sp>
      <p:pic>
        <p:nvPicPr>
          <p:cNvPr id="3080" name="Picture 8">
            <a:extLst>
              <a:ext uri="{FF2B5EF4-FFF2-40B4-BE49-F238E27FC236}">
                <a16:creationId xmlns:a16="http://schemas.microsoft.com/office/drawing/2014/main" id="{30D7E669-AE2E-5E4A-AF08-F9B15C0B02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652" b="7652"/>
          <a:stretch/>
        </p:blipFill>
        <p:spPr bwMode="auto">
          <a:xfrm>
            <a:off x="8355957" y="4392878"/>
            <a:ext cx="3472993" cy="1953163"/>
          </a:xfrm>
          <a:prstGeom prst="roundRect">
            <a:avLst>
              <a:gd name="adj" fmla="val 14564"/>
            </a:avLst>
          </a:prstGeom>
          <a:solidFill>
            <a:srgbClr val="FFFFFF">
              <a:shade val="85000"/>
            </a:srgbClr>
          </a:solidFill>
          <a:ln>
            <a:noFill/>
          </a:ln>
          <a:effectLst>
            <a:reflection blurRad="12700" stA="38000" endPos="28000" dist="5000" dir="5400000" sy="-100000" algn="bl" rotWithShape="0"/>
          </a:effectLst>
        </p:spPr>
      </p:pic>
      <p:sp>
        <p:nvSpPr>
          <p:cNvPr id="24" name="TextBox 23">
            <a:extLst>
              <a:ext uri="{FF2B5EF4-FFF2-40B4-BE49-F238E27FC236}">
                <a16:creationId xmlns:a16="http://schemas.microsoft.com/office/drawing/2014/main" id="{B4769168-002B-FD47-A5A7-3B2C1FAC2FCA}"/>
              </a:ext>
            </a:extLst>
          </p:cNvPr>
          <p:cNvSpPr txBox="1"/>
          <p:nvPr/>
        </p:nvSpPr>
        <p:spPr>
          <a:xfrm>
            <a:off x="8690869" y="1361555"/>
            <a:ext cx="2951340" cy="584775"/>
          </a:xfrm>
          <a:prstGeom prst="rect">
            <a:avLst/>
          </a:prstGeom>
          <a:noFill/>
        </p:spPr>
        <p:txBody>
          <a:bodyPr wrap="square" rtlCol="0">
            <a:spAutoFit/>
          </a:bodyPr>
          <a:lstStyle/>
          <a:p>
            <a:pPr algn="ctr"/>
            <a:r>
              <a:rPr lang="en-US" sz="3200" dirty="0">
                <a:latin typeface="Times" pitchFamily="2" charset="0"/>
              </a:rPr>
              <a:t>Optimizations:</a:t>
            </a:r>
          </a:p>
        </p:txBody>
      </p:sp>
      <p:sp>
        <p:nvSpPr>
          <p:cNvPr id="25" name="TextBox 24">
            <a:extLst>
              <a:ext uri="{FF2B5EF4-FFF2-40B4-BE49-F238E27FC236}">
                <a16:creationId xmlns:a16="http://schemas.microsoft.com/office/drawing/2014/main" id="{D1B027E0-22F1-954B-8816-821E749D5F2F}"/>
              </a:ext>
            </a:extLst>
          </p:cNvPr>
          <p:cNvSpPr txBox="1"/>
          <p:nvPr/>
        </p:nvSpPr>
        <p:spPr>
          <a:xfrm>
            <a:off x="476730" y="2241762"/>
            <a:ext cx="3733800"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pitchFamily="2" charset="0"/>
              </a:rPr>
              <a:t>Increased Uptime</a:t>
            </a:r>
          </a:p>
          <a:p>
            <a:pPr marL="457200" indent="-457200">
              <a:buFont typeface="Arial" panose="020B0604020202020204" pitchFamily="34" charset="0"/>
              <a:buChar char="•"/>
            </a:pPr>
            <a:r>
              <a:rPr lang="en-US" sz="2400" dirty="0">
                <a:latin typeface="Times" pitchFamily="2" charset="0"/>
              </a:rPr>
              <a:t>Dynamic Rerouting Around faults</a:t>
            </a:r>
          </a:p>
          <a:p>
            <a:pPr marL="457200" indent="-457200">
              <a:buFont typeface="Arial" panose="020B0604020202020204" pitchFamily="34" charset="0"/>
              <a:buChar char="•"/>
            </a:pPr>
            <a:r>
              <a:rPr lang="en-US" sz="2400" dirty="0">
                <a:latin typeface="Times" pitchFamily="2" charset="0"/>
              </a:rPr>
              <a:t>Remote Access/Control</a:t>
            </a:r>
          </a:p>
          <a:p>
            <a:pPr marL="457200" indent="-457200">
              <a:buFont typeface="Arial" panose="020B0604020202020204" pitchFamily="34" charset="0"/>
              <a:buChar char="•"/>
            </a:pPr>
            <a:r>
              <a:rPr lang="en-US" sz="2400" dirty="0">
                <a:latin typeface="Times" pitchFamily="2" charset="0"/>
              </a:rPr>
              <a:t>More Granular</a:t>
            </a:r>
          </a:p>
          <a:p>
            <a:endParaRPr lang="en-US" sz="2400" dirty="0">
              <a:latin typeface="Times" pitchFamily="2" charset="0"/>
            </a:endParaRPr>
          </a:p>
        </p:txBody>
      </p:sp>
      <p:sp>
        <p:nvSpPr>
          <p:cNvPr id="26" name="TextBox 25">
            <a:extLst>
              <a:ext uri="{FF2B5EF4-FFF2-40B4-BE49-F238E27FC236}">
                <a16:creationId xmlns:a16="http://schemas.microsoft.com/office/drawing/2014/main" id="{B997AD8C-B661-1747-93D8-B62BCF8FBC4E}"/>
              </a:ext>
            </a:extLst>
          </p:cNvPr>
          <p:cNvSpPr txBox="1"/>
          <p:nvPr/>
        </p:nvSpPr>
        <p:spPr>
          <a:xfrm>
            <a:off x="4352876" y="4419600"/>
            <a:ext cx="3733800" cy="2308324"/>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pitchFamily="2" charset="0"/>
              </a:rPr>
              <a:t>Many New Metrics</a:t>
            </a:r>
          </a:p>
          <a:p>
            <a:pPr marL="457200" indent="-457200">
              <a:buFont typeface="Arial" panose="020B0604020202020204" pitchFamily="34" charset="0"/>
              <a:buChar char="•"/>
            </a:pPr>
            <a:r>
              <a:rPr lang="en-US" sz="2400" dirty="0">
                <a:latin typeface="Times" pitchFamily="2" charset="0"/>
              </a:rPr>
              <a:t>Real Time Data</a:t>
            </a:r>
          </a:p>
          <a:p>
            <a:pPr marL="457200" indent="-457200">
              <a:buFont typeface="Arial" panose="020B0604020202020204" pitchFamily="34" charset="0"/>
              <a:buChar char="•"/>
            </a:pPr>
            <a:r>
              <a:rPr lang="en-US" sz="2400" dirty="0">
                <a:latin typeface="Times" pitchFamily="2" charset="0"/>
              </a:rPr>
              <a:t>Common Failure Points</a:t>
            </a:r>
          </a:p>
          <a:p>
            <a:pPr marL="457200" indent="-457200">
              <a:buFont typeface="Arial" panose="020B0604020202020204" pitchFamily="34" charset="0"/>
              <a:buChar char="•"/>
            </a:pPr>
            <a:r>
              <a:rPr lang="en-US" sz="2400" dirty="0">
                <a:latin typeface="Times" pitchFamily="2" charset="0"/>
              </a:rPr>
              <a:t>Distributed Energy Consumption, Renewable Energy</a:t>
            </a:r>
          </a:p>
        </p:txBody>
      </p:sp>
      <p:sp>
        <p:nvSpPr>
          <p:cNvPr id="27" name="TextBox 26">
            <a:extLst>
              <a:ext uri="{FF2B5EF4-FFF2-40B4-BE49-F238E27FC236}">
                <a16:creationId xmlns:a16="http://schemas.microsoft.com/office/drawing/2014/main" id="{BF2EC045-A13C-E04C-9FAD-DFF45DC797F3}"/>
              </a:ext>
            </a:extLst>
          </p:cNvPr>
          <p:cNvSpPr txBox="1"/>
          <p:nvPr/>
        </p:nvSpPr>
        <p:spPr>
          <a:xfrm>
            <a:off x="8229022" y="2133600"/>
            <a:ext cx="3875034" cy="1569660"/>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Times" pitchFamily="2" charset="0"/>
              </a:rPr>
              <a:t>AI/Machine Learning</a:t>
            </a:r>
          </a:p>
          <a:p>
            <a:pPr marL="457200" indent="-457200">
              <a:buFont typeface="Arial" panose="020B0604020202020204" pitchFamily="34" charset="0"/>
              <a:buChar char="•"/>
            </a:pPr>
            <a:r>
              <a:rPr lang="en-US" sz="2400" dirty="0">
                <a:latin typeface="Times" pitchFamily="2" charset="0"/>
              </a:rPr>
              <a:t>System Wide Decisions</a:t>
            </a:r>
          </a:p>
          <a:p>
            <a:pPr marL="457200" indent="-457200">
              <a:buFont typeface="Arial" panose="020B0604020202020204" pitchFamily="34" charset="0"/>
              <a:buChar char="•"/>
            </a:pPr>
            <a:r>
              <a:rPr lang="en-US" sz="2400" dirty="0">
                <a:latin typeface="Times" pitchFamily="2" charset="0"/>
              </a:rPr>
              <a:t>More Prediction Data</a:t>
            </a:r>
          </a:p>
          <a:p>
            <a:pPr marL="457200" indent="-457200">
              <a:buFont typeface="Arial" panose="020B0604020202020204" pitchFamily="34" charset="0"/>
              <a:buChar char="•"/>
            </a:pPr>
            <a:r>
              <a:rPr lang="en-US" sz="2400" dirty="0">
                <a:latin typeface="Times" pitchFamily="2" charset="0"/>
              </a:rPr>
              <a:t>Distributed Generation</a:t>
            </a:r>
          </a:p>
        </p:txBody>
      </p:sp>
    </p:spTree>
    <p:extLst>
      <p:ext uri="{BB962C8B-B14F-4D97-AF65-F5344CB8AC3E}">
        <p14:creationId xmlns:p14="http://schemas.microsoft.com/office/powerpoint/2010/main" val="359567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
                                        <p:tgtEl>
                                          <p:spTgt spid="22"/>
                                        </p:tgtEl>
                                      </p:cBhvr>
                                    </p:animEffect>
                                    <p:anim calcmode="lin" valueType="num">
                                      <p:cBhvr>
                                        <p:cTn id="8" dur="400" fill="hold"/>
                                        <p:tgtEl>
                                          <p:spTgt spid="22"/>
                                        </p:tgtEl>
                                        <p:attrNameLst>
                                          <p:attrName>ppt_x</p:attrName>
                                        </p:attrNameLst>
                                      </p:cBhvr>
                                      <p:tavLst>
                                        <p:tav tm="0">
                                          <p:val>
                                            <p:strVal val="#ppt_x"/>
                                          </p:val>
                                        </p:tav>
                                        <p:tav tm="100000">
                                          <p:val>
                                            <p:strVal val="#ppt_x"/>
                                          </p:val>
                                        </p:tav>
                                      </p:tavLst>
                                    </p:anim>
                                    <p:anim calcmode="lin" valueType="num">
                                      <p:cBhvr>
                                        <p:cTn id="9" dur="400" fill="hold"/>
                                        <p:tgtEl>
                                          <p:spTgt spid="2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3078"/>
                                        </p:tgtEl>
                                        <p:attrNameLst>
                                          <p:attrName>style.visibility</p:attrName>
                                        </p:attrNameLst>
                                      </p:cBhvr>
                                      <p:to>
                                        <p:strVal val="visible"/>
                                      </p:to>
                                    </p:set>
                                    <p:animEffect transition="in" filter="fade">
                                      <p:cBhvr>
                                        <p:cTn id="14" dur="100"/>
                                        <p:tgtEl>
                                          <p:spTgt spid="3078"/>
                                        </p:tgtEl>
                                      </p:cBhvr>
                                    </p:animEffect>
                                    <p:anim calcmode="lin" valueType="num">
                                      <p:cBhvr>
                                        <p:cTn id="15" dur="400" fill="hold"/>
                                        <p:tgtEl>
                                          <p:spTgt spid="3078"/>
                                        </p:tgtEl>
                                        <p:attrNameLst>
                                          <p:attrName>ppt_x</p:attrName>
                                        </p:attrNameLst>
                                      </p:cBhvr>
                                      <p:tavLst>
                                        <p:tav tm="0">
                                          <p:val>
                                            <p:strVal val="#ppt_x"/>
                                          </p:val>
                                        </p:tav>
                                        <p:tav tm="100000">
                                          <p:val>
                                            <p:strVal val="#ppt_x"/>
                                          </p:val>
                                        </p:tav>
                                      </p:tavLst>
                                    </p:anim>
                                    <p:anim calcmode="lin" valueType="num">
                                      <p:cBhvr>
                                        <p:cTn id="16" dur="400" fill="hold"/>
                                        <p:tgtEl>
                                          <p:spTgt spid="3078"/>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307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307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9" presetClass="entr" presetSubtype="0" fill="hold" grpId="1"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par>
                                <p:cTn id="23" presetID="31" presetClass="entr" presetSubtype="0" fill="hold" nodeType="withEffect">
                                  <p:stCondLst>
                                    <p:cond delay="0"/>
                                  </p:stCondLst>
                                  <p:childTnLst>
                                    <p:set>
                                      <p:cBhvr>
                                        <p:cTn id="24" dur="1" fill="hold">
                                          <p:stCondLst>
                                            <p:cond delay="0"/>
                                          </p:stCondLst>
                                        </p:cTn>
                                        <p:tgtEl>
                                          <p:spTgt spid="3074"/>
                                        </p:tgtEl>
                                        <p:attrNameLst>
                                          <p:attrName>style.visibility</p:attrName>
                                        </p:attrNameLst>
                                      </p:cBhvr>
                                      <p:to>
                                        <p:strVal val="visible"/>
                                      </p:to>
                                    </p:set>
                                    <p:anim calcmode="lin" valueType="num">
                                      <p:cBhvr>
                                        <p:cTn id="25" dur="1000" fill="hold"/>
                                        <p:tgtEl>
                                          <p:spTgt spid="3074"/>
                                        </p:tgtEl>
                                        <p:attrNameLst>
                                          <p:attrName>ppt_w</p:attrName>
                                        </p:attrNameLst>
                                      </p:cBhvr>
                                      <p:tavLst>
                                        <p:tav tm="0">
                                          <p:val>
                                            <p:fltVal val="0"/>
                                          </p:val>
                                        </p:tav>
                                        <p:tav tm="100000">
                                          <p:val>
                                            <p:strVal val="#ppt_w"/>
                                          </p:val>
                                        </p:tav>
                                      </p:tavLst>
                                    </p:anim>
                                    <p:anim calcmode="lin" valueType="num">
                                      <p:cBhvr>
                                        <p:cTn id="26" dur="1000" fill="hold"/>
                                        <p:tgtEl>
                                          <p:spTgt spid="3074"/>
                                        </p:tgtEl>
                                        <p:attrNameLst>
                                          <p:attrName>ppt_h</p:attrName>
                                        </p:attrNameLst>
                                      </p:cBhvr>
                                      <p:tavLst>
                                        <p:tav tm="0">
                                          <p:val>
                                            <p:fltVal val="0"/>
                                          </p:val>
                                        </p:tav>
                                        <p:tav tm="100000">
                                          <p:val>
                                            <p:strVal val="#ppt_h"/>
                                          </p:val>
                                        </p:tav>
                                      </p:tavLst>
                                    </p:anim>
                                    <p:anim calcmode="lin" valueType="num">
                                      <p:cBhvr>
                                        <p:cTn id="27" dur="1000" fill="hold"/>
                                        <p:tgtEl>
                                          <p:spTgt spid="3074"/>
                                        </p:tgtEl>
                                        <p:attrNameLst>
                                          <p:attrName>style.rotation</p:attrName>
                                        </p:attrNameLst>
                                      </p:cBhvr>
                                      <p:tavLst>
                                        <p:tav tm="0">
                                          <p:val>
                                            <p:fltVal val="90"/>
                                          </p:val>
                                        </p:tav>
                                        <p:tav tm="100000">
                                          <p:val>
                                            <p:fltVal val="0"/>
                                          </p:val>
                                        </p:tav>
                                      </p:tavLst>
                                    </p:anim>
                                    <p:animEffect transition="in" filter="fade">
                                      <p:cBhvr>
                                        <p:cTn id="28" dur="1000"/>
                                        <p:tgtEl>
                                          <p:spTgt spid="3074"/>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3080"/>
                                        </p:tgtEl>
                                        <p:attrNameLst>
                                          <p:attrName>style.visibility</p:attrName>
                                        </p:attrNameLst>
                                      </p:cBhvr>
                                      <p:to>
                                        <p:strVal val="visible"/>
                                      </p:to>
                                    </p:set>
                                    <p:anim calcmode="lin" valueType="num">
                                      <p:cBhvr>
                                        <p:cTn id="32" dur="1000" fill="hold"/>
                                        <p:tgtEl>
                                          <p:spTgt spid="3080"/>
                                        </p:tgtEl>
                                        <p:attrNameLst>
                                          <p:attrName>ppt_w</p:attrName>
                                        </p:attrNameLst>
                                      </p:cBhvr>
                                      <p:tavLst>
                                        <p:tav tm="0">
                                          <p:val>
                                            <p:fltVal val="0"/>
                                          </p:val>
                                        </p:tav>
                                        <p:tav tm="100000">
                                          <p:val>
                                            <p:strVal val="#ppt_w"/>
                                          </p:val>
                                        </p:tav>
                                      </p:tavLst>
                                    </p:anim>
                                    <p:anim calcmode="lin" valueType="num">
                                      <p:cBhvr>
                                        <p:cTn id="33" dur="1000" fill="hold"/>
                                        <p:tgtEl>
                                          <p:spTgt spid="3080"/>
                                        </p:tgtEl>
                                        <p:attrNameLst>
                                          <p:attrName>ppt_h</p:attrName>
                                        </p:attrNameLst>
                                      </p:cBhvr>
                                      <p:tavLst>
                                        <p:tav tm="0">
                                          <p:val>
                                            <p:fltVal val="0"/>
                                          </p:val>
                                        </p:tav>
                                        <p:tav tm="100000">
                                          <p:val>
                                            <p:strVal val="#ppt_h"/>
                                          </p:val>
                                        </p:tav>
                                      </p:tavLst>
                                    </p:anim>
                                    <p:anim calcmode="lin" valueType="num">
                                      <p:cBhvr>
                                        <p:cTn id="34" dur="1000" fill="hold"/>
                                        <p:tgtEl>
                                          <p:spTgt spid="3080"/>
                                        </p:tgtEl>
                                        <p:attrNameLst>
                                          <p:attrName>style.rotation</p:attrName>
                                        </p:attrNameLst>
                                      </p:cBhvr>
                                      <p:tavLst>
                                        <p:tav tm="0">
                                          <p:val>
                                            <p:fltVal val="90"/>
                                          </p:val>
                                        </p:tav>
                                        <p:tav tm="100000">
                                          <p:val>
                                            <p:fltVal val="0"/>
                                          </p:val>
                                        </p:tav>
                                      </p:tavLst>
                                    </p:anim>
                                    <p:animEffect transition="in" filter="fade">
                                      <p:cBhvr>
                                        <p:cTn id="35" dur="1000"/>
                                        <p:tgtEl>
                                          <p:spTgt spid="3080"/>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dissolve">
                                      <p:cBhvr>
                                        <p:cTn id="38" dur="500"/>
                                        <p:tgtEl>
                                          <p:spTgt spid="24"/>
                                        </p:tgtEl>
                                      </p:cBhvr>
                                    </p:animEffect>
                                  </p:childTnLst>
                                </p:cTn>
                              </p:par>
                            </p:childTnLst>
                          </p:cTn>
                        </p:par>
                        <p:par>
                          <p:cTn id="39" fill="hold">
                            <p:stCondLst>
                              <p:cond delay="3000"/>
                            </p:stCondLst>
                            <p:childTnLst>
                              <p:par>
                                <p:cTn id="40" presetID="9"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dissolve">
                                      <p:cBhvr>
                                        <p:cTn id="42" dur="500"/>
                                        <p:tgtEl>
                                          <p:spTgt spid="25"/>
                                        </p:tgtEl>
                                      </p:cBhvr>
                                    </p:animEffect>
                                  </p:childTnLst>
                                </p:cTn>
                              </p:par>
                            </p:childTnLst>
                          </p:cTn>
                        </p:par>
                        <p:par>
                          <p:cTn id="43" fill="hold">
                            <p:stCondLst>
                              <p:cond delay="3500"/>
                            </p:stCondLst>
                            <p:childTnLst>
                              <p:par>
                                <p:cTn id="44" presetID="9"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dissolve">
                                      <p:cBhvr>
                                        <p:cTn id="46" dur="500"/>
                                        <p:tgtEl>
                                          <p:spTgt spid="26"/>
                                        </p:tgtEl>
                                      </p:cBhvr>
                                    </p:animEffect>
                                  </p:childTnLst>
                                </p:cTn>
                              </p:par>
                            </p:childTnLst>
                          </p:cTn>
                        </p:par>
                        <p:par>
                          <p:cTn id="47" fill="hold">
                            <p:stCondLst>
                              <p:cond delay="4000"/>
                            </p:stCondLst>
                            <p:childTnLst>
                              <p:par>
                                <p:cTn id="48" presetID="9"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dissolve">
                                      <p:cBhvr>
                                        <p:cTn id="5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22" grpId="0"/>
      <p:bldP spid="24" grpId="0"/>
      <p:bldP spid="25"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84212" y="-218954"/>
            <a:ext cx="9795459" cy="1371600"/>
          </a:xfrm>
        </p:spPr>
        <p:txBody>
          <a:bodyPr>
            <a:normAutofit/>
          </a:bodyPr>
          <a:lstStyle/>
          <a:p>
            <a:r>
              <a:rPr lang="en-US" sz="4000" dirty="0">
                <a:latin typeface="Times" pitchFamily="2" charset="0"/>
              </a:rPr>
              <a:t>Smart Gird IoT Vulnerabilities?</a:t>
            </a:r>
          </a:p>
        </p:txBody>
      </p:sp>
      <p:sp>
        <p:nvSpPr>
          <p:cNvPr id="15" name="Title 2">
            <a:extLst>
              <a:ext uri="{FF2B5EF4-FFF2-40B4-BE49-F238E27FC236}">
                <a16:creationId xmlns:a16="http://schemas.microsoft.com/office/drawing/2014/main" id="{D78E956C-1549-134D-AEC8-D047FD0E6060}"/>
              </a:ext>
            </a:extLst>
          </p:cNvPr>
          <p:cNvSpPr txBox="1">
            <a:spLocks/>
          </p:cNvSpPr>
          <p:nvPr/>
        </p:nvSpPr>
        <p:spPr>
          <a:xfrm>
            <a:off x="9516214" y="6361046"/>
            <a:ext cx="2895598" cy="64935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endParaRPr lang="en-US" sz="1100" dirty="0">
              <a:solidFill>
                <a:schemeClr val="accent1"/>
              </a:solidFill>
              <a:latin typeface="Times" pitchFamily="2" charset="0"/>
            </a:endParaRPr>
          </a:p>
        </p:txBody>
      </p:sp>
      <p:sp>
        <p:nvSpPr>
          <p:cNvPr id="2" name="TextBox 1">
            <a:extLst>
              <a:ext uri="{FF2B5EF4-FFF2-40B4-BE49-F238E27FC236}">
                <a16:creationId xmlns:a16="http://schemas.microsoft.com/office/drawing/2014/main" id="{D64972EF-661E-C04A-9F84-32BA6E2E4A82}"/>
              </a:ext>
            </a:extLst>
          </p:cNvPr>
          <p:cNvSpPr txBox="1"/>
          <p:nvPr/>
        </p:nvSpPr>
        <p:spPr>
          <a:xfrm>
            <a:off x="698428" y="1500996"/>
            <a:ext cx="2790966" cy="830997"/>
          </a:xfrm>
          <a:prstGeom prst="rect">
            <a:avLst/>
          </a:prstGeom>
          <a:noFill/>
        </p:spPr>
        <p:txBody>
          <a:bodyPr wrap="square" rtlCol="0">
            <a:spAutoFit/>
          </a:bodyPr>
          <a:lstStyle/>
          <a:p>
            <a:pPr algn="ctr"/>
            <a:r>
              <a:rPr lang="en-US" sz="2400">
                <a:latin typeface="Times" pitchFamily="2" charset="0"/>
              </a:rPr>
              <a:t>Unauthorized Control </a:t>
            </a:r>
            <a:r>
              <a:rPr lang="en-US" sz="2400" dirty="0">
                <a:latin typeface="Times" pitchFamily="2" charset="0"/>
              </a:rPr>
              <a:t>Access</a:t>
            </a:r>
          </a:p>
        </p:txBody>
      </p:sp>
      <p:sp>
        <p:nvSpPr>
          <p:cNvPr id="19" name="TextBox 18">
            <a:extLst>
              <a:ext uri="{FF2B5EF4-FFF2-40B4-BE49-F238E27FC236}">
                <a16:creationId xmlns:a16="http://schemas.microsoft.com/office/drawing/2014/main" id="{ECBB0D46-73E0-364A-9FDD-739A50B08FC3}"/>
              </a:ext>
            </a:extLst>
          </p:cNvPr>
          <p:cNvSpPr txBox="1"/>
          <p:nvPr/>
        </p:nvSpPr>
        <p:spPr>
          <a:xfrm>
            <a:off x="4630607" y="3288117"/>
            <a:ext cx="2679679" cy="830997"/>
          </a:xfrm>
          <a:prstGeom prst="rect">
            <a:avLst/>
          </a:prstGeom>
          <a:noFill/>
        </p:spPr>
        <p:txBody>
          <a:bodyPr wrap="square" rtlCol="0">
            <a:spAutoFit/>
          </a:bodyPr>
          <a:lstStyle/>
          <a:p>
            <a:pPr algn="ctr"/>
            <a:r>
              <a:rPr lang="en-US" sz="2400" dirty="0">
                <a:latin typeface="Times" pitchFamily="2" charset="0"/>
              </a:rPr>
              <a:t>Network Interdependence </a:t>
            </a:r>
          </a:p>
        </p:txBody>
      </p:sp>
      <p:sp>
        <p:nvSpPr>
          <p:cNvPr id="20" name="TextBox 19">
            <a:extLst>
              <a:ext uri="{FF2B5EF4-FFF2-40B4-BE49-F238E27FC236}">
                <a16:creationId xmlns:a16="http://schemas.microsoft.com/office/drawing/2014/main" id="{BA0DAF37-48CE-344D-B376-6B9463B52080}"/>
              </a:ext>
            </a:extLst>
          </p:cNvPr>
          <p:cNvSpPr txBox="1"/>
          <p:nvPr/>
        </p:nvSpPr>
        <p:spPr>
          <a:xfrm>
            <a:off x="9154543" y="1637651"/>
            <a:ext cx="2209800" cy="461665"/>
          </a:xfrm>
          <a:prstGeom prst="rect">
            <a:avLst/>
          </a:prstGeom>
          <a:noFill/>
        </p:spPr>
        <p:txBody>
          <a:bodyPr wrap="square" rtlCol="0">
            <a:spAutoFit/>
          </a:bodyPr>
          <a:lstStyle/>
          <a:p>
            <a:pPr algn="ctr"/>
            <a:r>
              <a:rPr lang="en-US" sz="2400" dirty="0">
                <a:latin typeface="Times" pitchFamily="2" charset="0"/>
              </a:rPr>
              <a:t>Physical Access</a:t>
            </a:r>
          </a:p>
        </p:txBody>
      </p:sp>
      <p:sp>
        <p:nvSpPr>
          <p:cNvPr id="21" name="TextBox 20">
            <a:extLst>
              <a:ext uri="{FF2B5EF4-FFF2-40B4-BE49-F238E27FC236}">
                <a16:creationId xmlns:a16="http://schemas.microsoft.com/office/drawing/2014/main" id="{5FD2B6FF-EA09-DC41-91DA-79E2460FD415}"/>
              </a:ext>
            </a:extLst>
          </p:cNvPr>
          <p:cNvSpPr txBox="1"/>
          <p:nvPr/>
        </p:nvSpPr>
        <p:spPr>
          <a:xfrm>
            <a:off x="3739587" y="4737870"/>
            <a:ext cx="2887461" cy="830997"/>
          </a:xfrm>
          <a:prstGeom prst="rect">
            <a:avLst/>
          </a:prstGeom>
          <a:noFill/>
        </p:spPr>
        <p:txBody>
          <a:bodyPr wrap="square" rtlCol="0">
            <a:spAutoFit/>
          </a:bodyPr>
          <a:lstStyle/>
          <a:p>
            <a:pPr algn="ctr"/>
            <a:r>
              <a:rPr lang="en-US" sz="2400" dirty="0">
                <a:latin typeface="Times" pitchFamily="2" charset="0"/>
              </a:rPr>
              <a:t>Server-Side Uptime &amp; High Availability</a:t>
            </a:r>
          </a:p>
        </p:txBody>
      </p:sp>
      <p:sp>
        <p:nvSpPr>
          <p:cNvPr id="23" name="TextBox 22">
            <a:extLst>
              <a:ext uri="{FF2B5EF4-FFF2-40B4-BE49-F238E27FC236}">
                <a16:creationId xmlns:a16="http://schemas.microsoft.com/office/drawing/2014/main" id="{38114A3B-7DF2-C745-9D48-F61F8B18D4F0}"/>
              </a:ext>
            </a:extLst>
          </p:cNvPr>
          <p:cNvSpPr txBox="1"/>
          <p:nvPr/>
        </p:nvSpPr>
        <p:spPr>
          <a:xfrm>
            <a:off x="6899230" y="4635374"/>
            <a:ext cx="2616984" cy="830997"/>
          </a:xfrm>
          <a:prstGeom prst="rect">
            <a:avLst/>
          </a:prstGeom>
          <a:noFill/>
        </p:spPr>
        <p:txBody>
          <a:bodyPr wrap="square" rtlCol="0">
            <a:spAutoFit/>
          </a:bodyPr>
          <a:lstStyle/>
          <a:p>
            <a:pPr algn="ctr"/>
            <a:r>
              <a:rPr lang="en-US" sz="2400" dirty="0">
                <a:latin typeface="Times" pitchFamily="2" charset="0"/>
              </a:rPr>
              <a:t>Traffic Analysis and Snooping</a:t>
            </a:r>
          </a:p>
        </p:txBody>
      </p:sp>
      <p:pic>
        <p:nvPicPr>
          <p:cNvPr id="7172" name="Picture 4">
            <a:extLst>
              <a:ext uri="{FF2B5EF4-FFF2-40B4-BE49-F238E27FC236}">
                <a16:creationId xmlns:a16="http://schemas.microsoft.com/office/drawing/2014/main" id="{1AF4CF88-9C13-EB4E-ACC4-668686DC8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941" b="4941"/>
          <a:stretch/>
        </p:blipFill>
        <p:spPr bwMode="auto">
          <a:xfrm>
            <a:off x="836611" y="2565567"/>
            <a:ext cx="2514600" cy="150876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74" name="Picture 6">
            <a:extLst>
              <a:ext uri="{FF2B5EF4-FFF2-40B4-BE49-F238E27FC236}">
                <a16:creationId xmlns:a16="http://schemas.microsoft.com/office/drawing/2014/main" id="{647C59EC-8D30-684A-9B05-DDAB71828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574" b="9574"/>
          <a:stretch/>
        </p:blipFill>
        <p:spPr bwMode="auto">
          <a:xfrm>
            <a:off x="4094543" y="1500996"/>
            <a:ext cx="3751809" cy="15568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B11A126B-45C3-304A-A14A-ED7CD64E6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512" b="3512"/>
          <a:stretch/>
        </p:blipFill>
        <p:spPr bwMode="auto">
          <a:xfrm>
            <a:off x="9359741" y="4477895"/>
            <a:ext cx="2618010" cy="1350946"/>
          </a:xfrm>
          <a:prstGeom prst="snip2DiagRect">
            <a:avLst>
              <a:gd name="adj1" fmla="val 0"/>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78" name="Picture 10">
            <a:extLst>
              <a:ext uri="{FF2B5EF4-FFF2-40B4-BE49-F238E27FC236}">
                <a16:creationId xmlns:a16="http://schemas.microsoft.com/office/drawing/2014/main" id="{FF5706D3-764E-CD47-825E-903F8446E56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439" r="15439"/>
          <a:stretch/>
        </p:blipFill>
        <p:spPr bwMode="auto">
          <a:xfrm>
            <a:off x="9455100" y="2114675"/>
            <a:ext cx="1799403" cy="1952434"/>
          </a:xfrm>
          <a:prstGeom prst="snip2DiagRect">
            <a:avLst>
              <a:gd name="adj1" fmla="val 0"/>
              <a:gd name="adj2" fmla="val 20526"/>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180" name="Picture 12">
            <a:extLst>
              <a:ext uri="{FF2B5EF4-FFF2-40B4-BE49-F238E27FC236}">
                <a16:creationId xmlns:a16="http://schemas.microsoft.com/office/drawing/2014/main" id="{A3D70788-9BD1-0444-9051-15EED11805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1890" r="21890"/>
          <a:stretch/>
        </p:blipFill>
        <p:spPr bwMode="auto">
          <a:xfrm>
            <a:off x="844752" y="4562603"/>
            <a:ext cx="2887460" cy="19986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3EBF4AB2-1CE6-4843-BC1D-E94BE700C8A3}"/>
              </a:ext>
            </a:extLst>
          </p:cNvPr>
          <p:cNvSpPr txBox="1"/>
          <p:nvPr/>
        </p:nvSpPr>
        <p:spPr>
          <a:xfrm>
            <a:off x="4654097" y="6100948"/>
            <a:ext cx="4089029" cy="584775"/>
          </a:xfrm>
          <a:prstGeom prst="rect">
            <a:avLst/>
          </a:prstGeom>
          <a:noFill/>
        </p:spPr>
        <p:txBody>
          <a:bodyPr wrap="square" rtlCol="0">
            <a:spAutoFit/>
          </a:bodyPr>
          <a:lstStyle/>
          <a:p>
            <a:pPr algn="ctr"/>
            <a:r>
              <a:rPr lang="en-US" sz="3200" dirty="0">
                <a:latin typeface="Times" pitchFamily="2" charset="0"/>
              </a:rPr>
              <a:t>And More…</a:t>
            </a:r>
          </a:p>
        </p:txBody>
      </p:sp>
    </p:spTree>
    <p:extLst>
      <p:ext uri="{BB962C8B-B14F-4D97-AF65-F5344CB8AC3E}">
        <p14:creationId xmlns:p14="http://schemas.microsoft.com/office/powerpoint/2010/main" val="229077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checkerboard(across)">
                                      <p:cBhvr>
                                        <p:cTn id="10" dur="500"/>
                                        <p:tgtEl>
                                          <p:spTgt spid="717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par>
                                <p:cTn id="16" presetID="12" presetClass="entr" presetSubtype="4" fill="hold" nodeType="withEffect">
                                  <p:stCondLst>
                                    <p:cond delay="0"/>
                                  </p:stCondLst>
                                  <p:childTnLst>
                                    <p:set>
                                      <p:cBhvr>
                                        <p:cTn id="17" dur="1" fill="hold">
                                          <p:stCondLst>
                                            <p:cond delay="0"/>
                                          </p:stCondLst>
                                        </p:cTn>
                                        <p:tgtEl>
                                          <p:spTgt spid="7178"/>
                                        </p:tgtEl>
                                        <p:attrNameLst>
                                          <p:attrName>style.visibility</p:attrName>
                                        </p:attrNameLst>
                                      </p:cBhvr>
                                      <p:to>
                                        <p:strVal val="visible"/>
                                      </p:to>
                                    </p:set>
                                    <p:anim calcmode="lin" valueType="num">
                                      <p:cBhvr additive="base">
                                        <p:cTn id="18" dur="500"/>
                                        <p:tgtEl>
                                          <p:spTgt spid="7178"/>
                                        </p:tgtEl>
                                        <p:attrNameLst>
                                          <p:attrName>ppt_y</p:attrName>
                                        </p:attrNameLst>
                                      </p:cBhvr>
                                      <p:tavLst>
                                        <p:tav tm="0">
                                          <p:val>
                                            <p:strVal val="#ppt_y+#ppt_h*1.125000"/>
                                          </p:val>
                                        </p:tav>
                                        <p:tav tm="100000">
                                          <p:val>
                                            <p:strVal val="#ppt_y"/>
                                          </p:val>
                                        </p:tav>
                                      </p:tavLst>
                                    </p:anim>
                                    <p:animEffect transition="in" filter="wipe(up)">
                                      <p:cBhvr>
                                        <p:cTn id="19" dur="500"/>
                                        <p:tgtEl>
                                          <p:spTgt spid="7178"/>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7174"/>
                                        </p:tgtEl>
                                        <p:attrNameLst>
                                          <p:attrName>style.visibility</p:attrName>
                                        </p:attrNameLst>
                                      </p:cBhvr>
                                      <p:to>
                                        <p:strVal val="visible"/>
                                      </p:to>
                                    </p:set>
                                    <p:animEffect transition="in" filter="wedge">
                                      <p:cBhvr>
                                        <p:cTn id="24" dur="2000"/>
                                        <p:tgtEl>
                                          <p:spTgt spid="7174"/>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edge">
                                      <p:cBhvr>
                                        <p:cTn id="27" dur="2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7180"/>
                                        </p:tgtEl>
                                        <p:attrNameLst>
                                          <p:attrName>style.visibility</p:attrName>
                                        </p:attrNameLst>
                                      </p:cBhvr>
                                      <p:to>
                                        <p:strVal val="visible"/>
                                      </p:to>
                                    </p:set>
                                    <p:animEffect transition="in" filter="wheel(1)">
                                      <p:cBhvr>
                                        <p:cTn id="32" dur="2000"/>
                                        <p:tgtEl>
                                          <p:spTgt spid="7180"/>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heel(1)">
                                      <p:cBhvr>
                                        <p:cTn id="35" dur="20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7176"/>
                                        </p:tgtEl>
                                        <p:attrNameLst>
                                          <p:attrName>style.visibility</p:attrName>
                                        </p:attrNameLst>
                                      </p:cBhvr>
                                      <p:to>
                                        <p:strVal val="visible"/>
                                      </p:to>
                                    </p:set>
                                    <p:animEffect transition="in" filter="barn(inVertical)">
                                      <p:cBhvr>
                                        <p:cTn id="40" dur="500"/>
                                        <p:tgtEl>
                                          <p:spTgt spid="7176"/>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ppt_y</p:attrName>
                                        </p:attrNameLst>
                                      </p:cBhvr>
                                      <p:tavLst>
                                        <p:tav tm="0">
                                          <p:val>
                                            <p:strVal val="#ppt_y+#ppt_h*1.125000"/>
                                          </p:val>
                                        </p:tav>
                                        <p:tav tm="100000">
                                          <p:val>
                                            <p:strVal val="#ppt_y"/>
                                          </p:val>
                                        </p:tav>
                                      </p:tavLst>
                                    </p:anim>
                                    <p:animEffect transition="in" filter="wipe(up)">
                                      <p:cBhvr>
                                        <p:cTn id="44" dur="500"/>
                                        <p:tgtEl>
                                          <p:spTgt spid="23"/>
                                        </p:tgtEl>
                                      </p:cBhvr>
                                    </p:animEffect>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0" grpId="0"/>
      <p:bldP spid="21" grpId="0"/>
      <p:bldP spid="23"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fontScale="90000"/>
          </a:bodyPr>
          <a:lstStyle/>
          <a:p>
            <a:r>
              <a:rPr lang="en-US" sz="4800" dirty="0">
                <a:latin typeface="Times" pitchFamily="2" charset="0"/>
              </a:rPr>
              <a:t>Grid Interconnectedness and Codependence?</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4800600"/>
            <a:ext cx="11582400" cy="1464594"/>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How does telecommunications equipment get power?</a:t>
            </a:r>
          </a:p>
          <a:p>
            <a:pPr marL="571500" indent="-571500">
              <a:lnSpc>
                <a:spcPct val="150000"/>
              </a:lnSpc>
              <a:buFont typeface="Arial" panose="020B0604020202020204" pitchFamily="34" charset="0"/>
              <a:buChar char="•"/>
            </a:pPr>
            <a:r>
              <a:rPr lang="en-US" sz="3200" dirty="0">
                <a:latin typeface="Times" pitchFamily="2" charset="0"/>
              </a:rPr>
              <a:t>How does the Smart Grid build redundancy over the Internet? </a:t>
            </a:r>
          </a:p>
        </p:txBody>
      </p:sp>
      <p:pic>
        <p:nvPicPr>
          <p:cNvPr id="1026" name="Picture 2" descr="Smart Grid Concept and Characteristics">
            <a:extLst>
              <a:ext uri="{FF2B5EF4-FFF2-40B4-BE49-F238E27FC236}">
                <a16:creationId xmlns:a16="http://schemas.microsoft.com/office/drawing/2014/main" id="{52239D8A-2653-4B4E-8E06-D78B5F037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511" y="1326444"/>
            <a:ext cx="7315201"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1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a:bodyPr>
          <a:lstStyle/>
          <a:p>
            <a:r>
              <a:rPr lang="en-US" sz="4800" dirty="0">
                <a:latin typeface="Times" pitchFamily="2" charset="0"/>
              </a:rPr>
              <a:t>Home Consumption and IoT?</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2916834"/>
            <a:ext cx="11582400" cy="37505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384048" indent="-571500">
              <a:lnSpc>
                <a:spcPct val="100000"/>
              </a:lnSpc>
              <a:spcAft>
                <a:spcPts val="1000"/>
              </a:spcAft>
              <a:buFont typeface="Arial" panose="020B0604020202020204" pitchFamily="34" charset="0"/>
              <a:buChar char="•"/>
            </a:pPr>
            <a:r>
              <a:rPr lang="en-US" sz="3200" dirty="0">
                <a:latin typeface="Times" pitchFamily="2" charset="0"/>
              </a:rPr>
              <a:t>How does an electric world control energy use?</a:t>
            </a:r>
          </a:p>
          <a:p>
            <a:pPr marL="384048" indent="-571500">
              <a:lnSpc>
                <a:spcPct val="100000"/>
              </a:lnSpc>
              <a:spcAft>
                <a:spcPts val="1000"/>
              </a:spcAft>
              <a:buFont typeface="Arial" panose="020B0604020202020204" pitchFamily="34" charset="0"/>
              <a:buChar char="•"/>
            </a:pPr>
            <a:r>
              <a:rPr lang="en-US" sz="3200" dirty="0">
                <a:latin typeface="Times" pitchFamily="2" charset="0"/>
              </a:rPr>
              <a:t>Customer Premise Equipment and Security?</a:t>
            </a:r>
          </a:p>
          <a:p>
            <a:pPr marL="384048" indent="-571500">
              <a:lnSpc>
                <a:spcPct val="100000"/>
              </a:lnSpc>
              <a:spcAft>
                <a:spcPts val="1000"/>
              </a:spcAft>
              <a:buFont typeface="Arial" panose="020B0604020202020204" pitchFamily="34" charset="0"/>
              <a:buChar char="•"/>
            </a:pPr>
            <a:r>
              <a:rPr lang="en-US" sz="3200" dirty="0">
                <a:latin typeface="Times" pitchFamily="2" charset="0"/>
              </a:rPr>
              <a:t>Privacy Considerations?</a:t>
            </a:r>
          </a:p>
        </p:txBody>
      </p:sp>
      <p:pic>
        <p:nvPicPr>
          <p:cNvPr id="2050" name="Picture 2" descr="Same great Nest, now with a temperature sensor - CNET">
            <a:extLst>
              <a:ext uri="{FF2B5EF4-FFF2-40B4-BE49-F238E27FC236}">
                <a16:creationId xmlns:a16="http://schemas.microsoft.com/office/drawing/2014/main" id="{26C5237B-791B-F84D-9A96-7D92CE08D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12" y="1371600"/>
            <a:ext cx="5810013" cy="32681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hat's the best Tesla charger? The answer may surprise you. - Effortless  Electric">
            <a:extLst>
              <a:ext uri="{FF2B5EF4-FFF2-40B4-BE49-F238E27FC236}">
                <a16:creationId xmlns:a16="http://schemas.microsoft.com/office/drawing/2014/main" id="{7E336C1F-5E0D-7C43-BD14-5673CB64C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8812" y="1393077"/>
            <a:ext cx="4835526" cy="322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0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a:bodyPr>
          <a:lstStyle/>
          <a:p>
            <a:r>
              <a:rPr lang="en-US" sz="4800" dirty="0">
                <a:latin typeface="Times" pitchFamily="2" charset="0"/>
              </a:rPr>
              <a:t>Protocol Security and Availability?</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2514600"/>
            <a:ext cx="11582400" cy="37505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How does we prevent outsides from analyzing packet data?</a:t>
            </a:r>
          </a:p>
          <a:p>
            <a:pPr marL="571500" indent="-571500">
              <a:lnSpc>
                <a:spcPct val="150000"/>
              </a:lnSpc>
              <a:buFont typeface="Arial" panose="020B0604020202020204" pitchFamily="34" charset="0"/>
              <a:buChar char="•"/>
            </a:pPr>
            <a:r>
              <a:rPr lang="en-US" sz="3200" dirty="0">
                <a:latin typeface="Times" pitchFamily="2" charset="0"/>
              </a:rPr>
              <a:t>Control center security and availability?</a:t>
            </a:r>
          </a:p>
        </p:txBody>
      </p:sp>
      <p:pic>
        <p:nvPicPr>
          <p:cNvPr id="2050" name="Picture 2">
            <a:extLst>
              <a:ext uri="{FF2B5EF4-FFF2-40B4-BE49-F238E27FC236}">
                <a16:creationId xmlns:a16="http://schemas.microsoft.com/office/drawing/2014/main" id="{26C5237B-791B-F84D-9A96-7D92CE08D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60412" y="1413759"/>
            <a:ext cx="5810013" cy="31838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E336C1F-5E0D-7C43-BD14-5673CB64C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905422" y="1393077"/>
            <a:ext cx="3042306" cy="3225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25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06A6B227-1220-4343-A7C0-660DA80CBC52}"/>
              </a:ext>
            </a:extLst>
          </p:cNvPr>
          <p:cNvSpPr>
            <a:spLocks noGrp="1"/>
          </p:cNvSpPr>
          <p:nvPr>
            <p:ph type="title"/>
          </p:nvPr>
        </p:nvSpPr>
        <p:spPr>
          <a:xfrm>
            <a:off x="684212" y="-152400"/>
            <a:ext cx="10591800" cy="1371600"/>
          </a:xfrm>
        </p:spPr>
        <p:txBody>
          <a:bodyPr>
            <a:normAutofit/>
          </a:bodyPr>
          <a:lstStyle/>
          <a:p>
            <a:r>
              <a:rPr lang="en-US" sz="4800" dirty="0">
                <a:latin typeface="Times" pitchFamily="2" charset="0"/>
              </a:rPr>
              <a:t>Overall Recommendations:</a:t>
            </a:r>
          </a:p>
        </p:txBody>
      </p:sp>
      <p:sp>
        <p:nvSpPr>
          <p:cNvPr id="3" name="Title 12">
            <a:extLst>
              <a:ext uri="{FF2B5EF4-FFF2-40B4-BE49-F238E27FC236}">
                <a16:creationId xmlns:a16="http://schemas.microsoft.com/office/drawing/2014/main" id="{3F519D5A-BDD2-5741-8661-C24628527E3F}"/>
              </a:ext>
            </a:extLst>
          </p:cNvPr>
          <p:cNvSpPr txBox="1">
            <a:spLocks/>
          </p:cNvSpPr>
          <p:nvPr/>
        </p:nvSpPr>
        <p:spPr>
          <a:xfrm>
            <a:off x="455612" y="1219200"/>
            <a:ext cx="11582400" cy="46649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3200" dirty="0">
                <a:latin typeface="Times" pitchFamily="2" charset="0"/>
              </a:rPr>
              <a:t>Redundant &amp; High-Quality Equipment</a:t>
            </a:r>
          </a:p>
          <a:p>
            <a:pPr marL="571500" indent="-571500">
              <a:lnSpc>
                <a:spcPct val="150000"/>
              </a:lnSpc>
              <a:buFont typeface="Arial" panose="020B0604020202020204" pitchFamily="34" charset="0"/>
              <a:buChar char="•"/>
            </a:pPr>
            <a:r>
              <a:rPr lang="en-US" sz="3200" dirty="0">
                <a:latin typeface="Times" pitchFamily="2" charset="0"/>
              </a:rPr>
              <a:t>Redundant Pathways for Communication</a:t>
            </a:r>
          </a:p>
          <a:p>
            <a:pPr marL="571500" indent="-571500">
              <a:lnSpc>
                <a:spcPct val="150000"/>
              </a:lnSpc>
              <a:buFont typeface="Arial" panose="020B0604020202020204" pitchFamily="34" charset="0"/>
              <a:buChar char="•"/>
            </a:pPr>
            <a:r>
              <a:rPr lang="en-US" sz="3200" dirty="0">
                <a:latin typeface="Times" pitchFamily="2" charset="0"/>
              </a:rPr>
              <a:t>High Access Security and Integrity</a:t>
            </a:r>
          </a:p>
          <a:p>
            <a:pPr marL="571500" indent="-571500">
              <a:lnSpc>
                <a:spcPct val="150000"/>
              </a:lnSpc>
              <a:buFont typeface="Arial" panose="020B0604020202020204" pitchFamily="34" charset="0"/>
              <a:buChar char="•"/>
            </a:pPr>
            <a:r>
              <a:rPr lang="en-US" sz="3200" dirty="0">
                <a:latin typeface="Times" pitchFamily="2" charset="0"/>
              </a:rPr>
              <a:t>Protocol Encryption and Traffic Padding</a:t>
            </a:r>
          </a:p>
          <a:p>
            <a:pPr marL="571500" indent="-571500">
              <a:lnSpc>
                <a:spcPct val="150000"/>
              </a:lnSpc>
              <a:buFont typeface="Arial" panose="020B0604020202020204" pitchFamily="34" charset="0"/>
              <a:buChar char="•"/>
            </a:pPr>
            <a:r>
              <a:rPr lang="en-US" sz="3200" dirty="0">
                <a:latin typeface="Times" pitchFamily="2" charset="0"/>
              </a:rPr>
              <a:t>Regular Security Auditing and Terrorism Analysis</a:t>
            </a:r>
          </a:p>
          <a:p>
            <a:pPr marL="571500" indent="-571500">
              <a:lnSpc>
                <a:spcPct val="150000"/>
              </a:lnSpc>
              <a:buFont typeface="Arial" panose="020B0604020202020204" pitchFamily="34" charset="0"/>
              <a:buChar char="•"/>
            </a:pPr>
            <a:endParaRPr lang="en-US" sz="3200" dirty="0">
              <a:latin typeface="Times" pitchFamily="2" charset="0"/>
            </a:endParaRPr>
          </a:p>
        </p:txBody>
      </p:sp>
    </p:spTree>
    <p:extLst>
      <p:ext uri="{BB962C8B-B14F-4D97-AF65-F5344CB8AC3E}">
        <p14:creationId xmlns:p14="http://schemas.microsoft.com/office/powerpoint/2010/main" val="91640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sz="8800" dirty="0">
                <a:latin typeface="Times" pitchFamily="2" charset="0"/>
              </a:rPr>
              <a:t>Smart Grid Technology: </a:t>
            </a:r>
            <a:br>
              <a:rPr lang="en-US" dirty="0">
                <a:latin typeface="Times" pitchFamily="2" charset="0"/>
              </a:rPr>
            </a:br>
            <a:r>
              <a:rPr lang="en-US" sz="4400" dirty="0">
                <a:latin typeface="Times" pitchFamily="2" charset="0"/>
              </a:rPr>
              <a:t>Safe Practices &amp; Security Analysis</a:t>
            </a:r>
            <a:endParaRPr lang="en-US" dirty="0">
              <a:latin typeface="Times" pitchFamily="2" charset="0"/>
            </a:endParaRPr>
          </a:p>
        </p:txBody>
      </p:sp>
      <p:sp>
        <p:nvSpPr>
          <p:cNvPr id="5" name="Title 2">
            <a:extLst>
              <a:ext uri="{FF2B5EF4-FFF2-40B4-BE49-F238E27FC236}">
                <a16:creationId xmlns:a16="http://schemas.microsoft.com/office/drawing/2014/main" id="{05D7FDD0-E726-3242-9175-AC57097DAE7C}"/>
              </a:ext>
            </a:extLst>
          </p:cNvPr>
          <p:cNvSpPr txBox="1">
            <a:spLocks/>
          </p:cNvSpPr>
          <p:nvPr/>
        </p:nvSpPr>
        <p:spPr>
          <a:xfrm>
            <a:off x="1065214" y="4876800"/>
            <a:ext cx="8428384" cy="914400"/>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r>
              <a:rPr lang="en-US" sz="2800" dirty="0">
                <a:solidFill>
                  <a:schemeClr val="accent1"/>
                </a:solidFill>
                <a:latin typeface="Times" pitchFamily="2" charset="0"/>
              </a:rPr>
              <a:t>Presented by: Jack Rogerson   </a:t>
            </a:r>
          </a:p>
          <a:p>
            <a:endParaRPr lang="en-US" sz="2400" dirty="0">
              <a:solidFill>
                <a:schemeClr val="accent1"/>
              </a:solidFill>
              <a:latin typeface="Times" pitchFamily="2" charset="0"/>
            </a:endParaRPr>
          </a:p>
          <a:p>
            <a:r>
              <a:rPr lang="en-US" sz="2400" dirty="0">
                <a:solidFill>
                  <a:schemeClr val="accent1"/>
                </a:solidFill>
                <a:latin typeface="Times" pitchFamily="2" charset="0"/>
              </a:rPr>
              <a:t>Clark University</a:t>
            </a:r>
          </a:p>
        </p:txBody>
      </p:sp>
      <p:sp>
        <p:nvSpPr>
          <p:cNvPr id="4" name="Title 2">
            <a:extLst>
              <a:ext uri="{FF2B5EF4-FFF2-40B4-BE49-F238E27FC236}">
                <a16:creationId xmlns:a16="http://schemas.microsoft.com/office/drawing/2014/main" id="{5DB8EA3E-8D39-F949-A72D-E8527DEF6303}"/>
              </a:ext>
            </a:extLst>
          </p:cNvPr>
          <p:cNvSpPr txBox="1">
            <a:spLocks/>
          </p:cNvSpPr>
          <p:nvPr/>
        </p:nvSpPr>
        <p:spPr>
          <a:xfrm>
            <a:off x="2861047" y="-838200"/>
            <a:ext cx="8229600" cy="28956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600" kern="1200" spc="100" baseline="0">
                <a:solidFill>
                  <a:schemeClr val="tx1"/>
                </a:solidFill>
                <a:latin typeface="+mj-lt"/>
                <a:ea typeface="+mj-ea"/>
                <a:cs typeface="+mj-cs"/>
              </a:defRPr>
            </a:lvl1pPr>
          </a:lstStyle>
          <a:p>
            <a:r>
              <a:rPr lang="en-US" sz="11500" dirty="0">
                <a:latin typeface="Times" pitchFamily="2" charset="0"/>
              </a:rPr>
              <a:t>Questions?</a:t>
            </a:r>
          </a:p>
        </p:txBody>
      </p:sp>
    </p:spTree>
    <p:extLst>
      <p:ext uri="{BB962C8B-B14F-4D97-AF65-F5344CB8AC3E}">
        <p14:creationId xmlns:p14="http://schemas.microsoft.com/office/powerpoint/2010/main" val="23177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9A578905-20B5-C448-9987-1E6297CD8784}"/>
              </a:ext>
            </a:extLst>
          </p:cNvPr>
          <p:cNvSpPr txBox="1">
            <a:spLocks/>
          </p:cNvSpPr>
          <p:nvPr/>
        </p:nvSpPr>
        <p:spPr>
          <a:xfrm>
            <a:off x="684212" y="-152400"/>
            <a:ext cx="9144001" cy="13716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4800" b="0" kern="1200" cap="none" spc="100" baseline="0">
                <a:solidFill>
                  <a:schemeClr val="tx1"/>
                </a:solidFill>
                <a:latin typeface="+mj-lt"/>
                <a:ea typeface="+mj-ea"/>
                <a:cs typeface="+mj-cs"/>
              </a:defRPr>
            </a:lvl1pPr>
          </a:lstStyle>
          <a:p>
            <a:r>
              <a:rPr lang="en-US" sz="4400" dirty="0">
                <a:latin typeface="Times" pitchFamily="2" charset="0"/>
              </a:rPr>
              <a:t>Citations &amp; Resources:</a:t>
            </a:r>
          </a:p>
        </p:txBody>
      </p:sp>
      <p:sp>
        <p:nvSpPr>
          <p:cNvPr id="2" name="Rectangle 1">
            <a:extLst>
              <a:ext uri="{FF2B5EF4-FFF2-40B4-BE49-F238E27FC236}">
                <a16:creationId xmlns:a16="http://schemas.microsoft.com/office/drawing/2014/main" id="{D326CEAD-B42F-5749-BA57-5A148566063C}"/>
              </a:ext>
            </a:extLst>
          </p:cNvPr>
          <p:cNvSpPr/>
          <p:nvPr/>
        </p:nvSpPr>
        <p:spPr>
          <a:xfrm>
            <a:off x="379412" y="1275576"/>
            <a:ext cx="11125200" cy="5201424"/>
          </a:xfrm>
          <a:prstGeom prst="rect">
            <a:avLst/>
          </a:prstGeom>
        </p:spPr>
        <p:txBody>
          <a:bodyPr wrap="square">
            <a:spAutoFit/>
          </a:bodyPr>
          <a:lstStyle/>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[1] Carlos Lopez, et al. “Smart Grid Cyber Security: An Overview of Threats and Countermeasures.” </a:t>
            </a:r>
            <a:r>
              <a:rPr lang="en-US" sz="1400" i="1" dirty="0">
                <a:latin typeface="Times New Roman" panose="02020603050405020304" pitchFamily="18" charset="0"/>
                <a:ea typeface="Calibri" panose="020F0502020204030204" pitchFamily="34" charset="0"/>
                <a:cs typeface="Times New Roman" panose="02020603050405020304" pitchFamily="18" charset="0"/>
              </a:rPr>
              <a:t>Journal of Energy and Power Engineering</a:t>
            </a:r>
            <a:r>
              <a:rPr lang="en-US" sz="1400" dirty="0">
                <a:latin typeface="Times New Roman" panose="02020603050405020304" pitchFamily="18" charset="0"/>
                <a:ea typeface="Calibri" panose="020F0502020204030204" pitchFamily="34" charset="0"/>
                <a:cs typeface="Times New Roman" panose="02020603050405020304" pitchFamily="18" charset="0"/>
              </a:rPr>
              <a:t>, vol. 9, no. 7, 2015,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/10.17265/1934-8975/2015.07.005.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[2] </a:t>
            </a:r>
            <a:r>
              <a:rPr lang="en-US" sz="1400" dirty="0" err="1">
                <a:latin typeface="Times New Roman" panose="02020603050405020304" pitchFamily="18" charset="0"/>
                <a:ea typeface="Calibri" panose="020F0502020204030204" pitchFamily="34" charset="0"/>
                <a:cs typeface="Times New Roman" panose="02020603050405020304" pitchFamily="18" charset="0"/>
              </a:rPr>
              <a:t>Cintuglu</a:t>
            </a:r>
            <a:r>
              <a:rPr lang="en-US" sz="1400" dirty="0">
                <a:latin typeface="Times New Roman" panose="02020603050405020304" pitchFamily="18" charset="0"/>
                <a:ea typeface="Calibri" panose="020F0502020204030204" pitchFamily="34" charset="0"/>
                <a:cs typeface="Times New Roman" panose="02020603050405020304" pitchFamily="18" charset="0"/>
              </a:rPr>
              <a:t>, Mehmet Hazar, et al. “A Survey on Smart Grid Cyber-Physical System Testbeds.” </a:t>
            </a:r>
            <a:r>
              <a:rPr lang="en-US" sz="1400" i="1" dirty="0">
                <a:latin typeface="Times New Roman" panose="02020603050405020304" pitchFamily="18" charset="0"/>
                <a:ea typeface="Calibri" panose="020F0502020204030204" pitchFamily="34" charset="0"/>
                <a:cs typeface="Times New Roman" panose="02020603050405020304" pitchFamily="18" charset="0"/>
              </a:rPr>
              <a:t>IEEE Communications Surveys &amp; Tutorials</a:t>
            </a:r>
            <a:r>
              <a:rPr lang="en-US" sz="1400" dirty="0">
                <a:latin typeface="Times New Roman" panose="02020603050405020304" pitchFamily="18" charset="0"/>
                <a:ea typeface="Calibri" panose="020F0502020204030204" pitchFamily="34" charset="0"/>
                <a:cs typeface="Times New Roman" panose="02020603050405020304" pitchFamily="18" charset="0"/>
              </a:rPr>
              <a:t>, vol. 19, no. 1, 2017, pp. 446–464.,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/10.1109/comst.2016.2627399.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[3] </a:t>
            </a:r>
            <a:r>
              <a:rPr lang="en-US" sz="1400" i="1" dirty="0">
                <a:latin typeface="Times New Roman" panose="02020603050405020304" pitchFamily="18" charset="0"/>
                <a:ea typeface="Calibri" panose="020F0502020204030204" pitchFamily="34" charset="0"/>
                <a:cs typeface="Times New Roman" panose="02020603050405020304" pitchFamily="18" charset="0"/>
              </a:rPr>
              <a:t>Digital Energy Utilities Communications - GE</a:t>
            </a:r>
            <a:r>
              <a:rPr lang="en-US" sz="1400" dirty="0">
                <a:latin typeface="Times New Roman" panose="02020603050405020304" pitchFamily="18" charset="0"/>
                <a:ea typeface="Calibri" panose="020F0502020204030204" pitchFamily="34" charset="0"/>
                <a:cs typeface="Times New Roman" panose="02020603050405020304" pitchFamily="18" charset="0"/>
              </a:rPr>
              <a:t>.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www.ge.com</a:t>
            </a:r>
            <a:r>
              <a:rPr lang="en-US" sz="1400" dirty="0">
                <a:latin typeface="Times New Roman" panose="02020603050405020304" pitchFamily="18" charset="0"/>
                <a:ea typeface="Calibri" panose="020F0502020204030204" pitchFamily="34" charset="0"/>
                <a:cs typeface="Times New Roman" panose="02020603050405020304" pitchFamily="18" charset="0"/>
              </a:rPr>
              <a:t>/digital/sites/default/files/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download_assets</a:t>
            </a:r>
            <a:r>
              <a:rPr lang="en-US" sz="1400" dirty="0">
                <a:latin typeface="Times New Roman" panose="02020603050405020304" pitchFamily="18" charset="0"/>
                <a:ea typeface="Calibri" panose="020F0502020204030204" pitchFamily="34" charset="0"/>
                <a:cs typeface="Times New Roman" panose="02020603050405020304" pitchFamily="18" charset="0"/>
              </a:rPr>
              <a:t>/utilities-communications-from-</a:t>
            </a:r>
            <a:r>
              <a:rPr lang="en-US" sz="1400" dirty="0" err="1">
                <a:latin typeface="Times New Roman" panose="02020603050405020304" pitchFamily="18" charset="0"/>
                <a:ea typeface="Calibri" panose="020F0502020204030204" pitchFamily="34" charset="0"/>
                <a:cs typeface="Times New Roman" panose="02020603050405020304" pitchFamily="18" charset="0"/>
              </a:rPr>
              <a:t>ge</a:t>
            </a:r>
            <a:r>
              <a:rPr lang="en-US" sz="1400" dirty="0">
                <a:latin typeface="Times New Roman" panose="02020603050405020304" pitchFamily="18" charset="0"/>
                <a:ea typeface="Calibri" panose="020F0502020204030204" pitchFamily="34" charset="0"/>
                <a:cs typeface="Times New Roman" panose="02020603050405020304" pitchFamily="18" charset="0"/>
              </a:rPr>
              <a:t>-</a:t>
            </a:r>
            <a:r>
              <a:rPr lang="en-US" sz="1400" dirty="0" err="1">
                <a:latin typeface="Times New Roman" panose="02020603050405020304" pitchFamily="18" charset="0"/>
                <a:ea typeface="Calibri" panose="020F0502020204030204" pitchFamily="34" charset="0"/>
                <a:cs typeface="Times New Roman" panose="02020603050405020304" pitchFamily="18" charset="0"/>
              </a:rPr>
              <a:t>digital.pdf</a:t>
            </a:r>
            <a:r>
              <a:rPr lang="en-US" sz="1400" dirty="0">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[4] </a:t>
            </a:r>
            <a:r>
              <a:rPr lang="en-US" sz="1400" dirty="0" err="1">
                <a:latin typeface="Times New Roman" panose="02020603050405020304" pitchFamily="18" charset="0"/>
                <a:ea typeface="Calibri" panose="020F0502020204030204" pitchFamily="34" charset="0"/>
                <a:cs typeface="Times New Roman" panose="02020603050405020304" pitchFamily="18" charset="0"/>
              </a:rPr>
              <a:t>Gunduz</a:t>
            </a:r>
            <a:r>
              <a:rPr lang="en-US" sz="1400" dirty="0">
                <a:latin typeface="Times New Roman" panose="02020603050405020304" pitchFamily="18" charset="0"/>
                <a:ea typeface="Calibri" panose="020F0502020204030204" pitchFamily="34" charset="0"/>
                <a:cs typeface="Times New Roman" panose="02020603050405020304" pitchFamily="18" charset="0"/>
              </a:rPr>
              <a:t>, Muhammed </a:t>
            </a:r>
            <a:r>
              <a:rPr lang="en-US" sz="1400" dirty="0" err="1">
                <a:latin typeface="Times New Roman" panose="02020603050405020304" pitchFamily="18" charset="0"/>
                <a:ea typeface="Calibri" panose="020F0502020204030204" pitchFamily="34" charset="0"/>
                <a:cs typeface="Times New Roman" panose="02020603050405020304" pitchFamily="18" charset="0"/>
              </a:rPr>
              <a:t>Zekeriya</a:t>
            </a:r>
            <a:r>
              <a:rPr lang="en-US" sz="1400" dirty="0">
                <a:latin typeface="Times New Roman" panose="02020603050405020304" pitchFamily="18" charset="0"/>
                <a:ea typeface="Calibri" panose="020F0502020204030204" pitchFamily="34" charset="0"/>
                <a:cs typeface="Times New Roman" panose="02020603050405020304" pitchFamily="18" charset="0"/>
              </a:rPr>
              <a:t>, and </a:t>
            </a:r>
            <a:r>
              <a:rPr lang="en-US" sz="1400" dirty="0" err="1">
                <a:latin typeface="Times New Roman" panose="02020603050405020304" pitchFamily="18" charset="0"/>
                <a:ea typeface="Calibri" panose="020F0502020204030204" pitchFamily="34" charset="0"/>
                <a:cs typeface="Times New Roman" panose="02020603050405020304" pitchFamily="18" charset="0"/>
              </a:rPr>
              <a:t>Resul</a:t>
            </a:r>
            <a:r>
              <a:rPr lang="en-US" sz="1400" dirty="0">
                <a:latin typeface="Times New Roman" panose="02020603050405020304" pitchFamily="18" charset="0"/>
                <a:ea typeface="Calibri" panose="020F0502020204030204" pitchFamily="34" charset="0"/>
                <a:cs typeface="Times New Roman" panose="02020603050405020304" pitchFamily="18" charset="0"/>
              </a:rPr>
              <a:t> Das. “Cyber-Security on Smart Grid: Threats and Potential Solutions.” </a:t>
            </a:r>
            <a:r>
              <a:rPr lang="en-US" sz="1400" i="1" dirty="0">
                <a:latin typeface="Times New Roman" panose="02020603050405020304" pitchFamily="18" charset="0"/>
                <a:ea typeface="Calibri" panose="020F0502020204030204" pitchFamily="34" charset="0"/>
                <a:cs typeface="Times New Roman" panose="02020603050405020304" pitchFamily="18" charset="0"/>
              </a:rPr>
              <a:t>Computer Networks</a:t>
            </a:r>
            <a:r>
              <a:rPr lang="en-US" sz="1400" dirty="0">
                <a:latin typeface="Times New Roman" panose="02020603050405020304" pitchFamily="18" charset="0"/>
                <a:ea typeface="Calibri" panose="020F0502020204030204" pitchFamily="34" charset="0"/>
                <a:cs typeface="Times New Roman" panose="02020603050405020304" pitchFamily="18" charset="0"/>
              </a:rPr>
              <a:t>, vol. 169, 2020, p. 107094.,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/10.1016/j.comnet.2019.107094.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[5] </a:t>
            </a:r>
            <a:r>
              <a:rPr lang="en-US" sz="1400" dirty="0" err="1">
                <a:latin typeface="Times New Roman" panose="02020603050405020304" pitchFamily="18" charset="0"/>
                <a:ea typeface="Calibri" panose="020F0502020204030204" pitchFamily="34" charset="0"/>
                <a:cs typeface="Times New Roman" panose="02020603050405020304" pitchFamily="18" charset="0"/>
              </a:rPr>
              <a:t>Kabalci</a:t>
            </a:r>
            <a:r>
              <a:rPr lang="en-US" sz="1400" dirty="0">
                <a:latin typeface="Times New Roman" panose="02020603050405020304" pitchFamily="18" charset="0"/>
                <a:ea typeface="Calibri" panose="020F0502020204030204" pitchFamily="34" charset="0"/>
                <a:cs typeface="Times New Roman" panose="02020603050405020304" pitchFamily="18" charset="0"/>
              </a:rPr>
              <a:t>, Yasin. “A Survey on Smart Metering and Smart Grid Communication.” </a:t>
            </a:r>
            <a:r>
              <a:rPr lang="en-US" sz="1400" i="1" dirty="0">
                <a:latin typeface="Times New Roman" panose="02020603050405020304" pitchFamily="18" charset="0"/>
                <a:ea typeface="Calibri" panose="020F0502020204030204" pitchFamily="34" charset="0"/>
                <a:cs typeface="Times New Roman" panose="02020603050405020304" pitchFamily="18" charset="0"/>
              </a:rPr>
              <a:t>Renewable and Sustainable Energy Reviews</a:t>
            </a:r>
            <a:r>
              <a:rPr lang="en-US" sz="1400" dirty="0">
                <a:latin typeface="Times New Roman" panose="02020603050405020304" pitchFamily="18" charset="0"/>
                <a:ea typeface="Calibri" panose="020F0502020204030204" pitchFamily="34" charset="0"/>
                <a:cs typeface="Times New Roman" panose="02020603050405020304" pitchFamily="18" charset="0"/>
              </a:rPr>
              <a:t>, vol. 57, 2016, pp. 302–318.,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/10.1016/j.rser.2015.12.114.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[6] Mahmud, Rasel, et al. “A Survey on Smart Grid Metering Infrastructures: Threats and Solutions.” </a:t>
            </a:r>
            <a:r>
              <a:rPr lang="en-US" sz="1400" i="1" dirty="0">
                <a:latin typeface="Times New Roman" panose="02020603050405020304" pitchFamily="18" charset="0"/>
                <a:ea typeface="Calibri" panose="020F0502020204030204" pitchFamily="34" charset="0"/>
                <a:cs typeface="Times New Roman" panose="02020603050405020304" pitchFamily="18" charset="0"/>
              </a:rPr>
              <a:t>2015 IEEE International Conference on Electro/Information Technology (EIT)</a:t>
            </a:r>
            <a:r>
              <a:rPr lang="en-US" sz="1400" dirty="0">
                <a:latin typeface="Times New Roman" panose="02020603050405020304" pitchFamily="18" charset="0"/>
                <a:ea typeface="Calibri" panose="020F0502020204030204" pitchFamily="34" charset="0"/>
                <a:cs typeface="Times New Roman" panose="02020603050405020304" pitchFamily="18" charset="0"/>
              </a:rPr>
              <a:t>, 2015, https://</a:t>
            </a:r>
            <a:r>
              <a:rPr lang="en-US" sz="1400" dirty="0" err="1">
                <a:latin typeface="Times New Roman" panose="02020603050405020304" pitchFamily="18" charset="0"/>
                <a:ea typeface="Calibri" panose="020F0502020204030204" pitchFamily="34" charset="0"/>
                <a:cs typeface="Times New Roman" panose="02020603050405020304" pitchFamily="18" charset="0"/>
              </a:rPr>
              <a:t>doi.org</a:t>
            </a:r>
            <a:r>
              <a:rPr lang="en-US" sz="1400" dirty="0">
                <a:latin typeface="Times New Roman" panose="02020603050405020304" pitchFamily="18" charset="0"/>
                <a:ea typeface="Calibri" panose="020F0502020204030204" pitchFamily="34" charset="0"/>
                <a:cs typeface="Times New Roman" panose="02020603050405020304" pitchFamily="18" charset="0"/>
              </a:rPr>
              <a:t>/10.1109/eit.2015.7293374.</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816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Digital Blue Tunnel 16x9</Template>
  <TotalTime>5450</TotalTime>
  <Words>620</Words>
  <Application>Microsoft Macintosh PowerPoint</Application>
  <PresentationFormat>Custom</PresentationFormat>
  <Paragraphs>74</Paragraphs>
  <Slides>11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Corbel</vt:lpstr>
      <vt:lpstr>Times</vt:lpstr>
      <vt:lpstr>Times New Roman</vt:lpstr>
      <vt:lpstr>Digital Blue Tunnel 16x9</vt:lpstr>
      <vt:lpstr>Smart Grid Technology:  Safe Practices &amp; Security Analysis</vt:lpstr>
      <vt:lpstr>What is A Smart Gird?</vt:lpstr>
      <vt:lpstr>How is the Gird Evolving?</vt:lpstr>
      <vt:lpstr>How does the Smart Grid Help?</vt:lpstr>
      <vt:lpstr>Smart Gird IoT Vulnerabilities?</vt:lpstr>
      <vt:lpstr>Grid Interconnectedness and Codependence?</vt:lpstr>
      <vt:lpstr>Home Consumption and IoT?</vt:lpstr>
      <vt:lpstr>Protocol Security and Availability?</vt:lpstr>
      <vt:lpstr>Overall Recommendations:</vt:lpstr>
      <vt:lpstr>Smart Grid Technology:  Safe Practices &amp; Security Analysis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Identity Theft:  Safe Internet Practices</dc:title>
  <dc:creator>Rogerson, Jack</dc:creator>
  <cp:lastModifiedBy>Rogerson, Jack</cp:lastModifiedBy>
  <cp:revision>21</cp:revision>
  <dcterms:created xsi:type="dcterms:W3CDTF">2020-09-04T17:35:21Z</dcterms:created>
  <dcterms:modified xsi:type="dcterms:W3CDTF">2022-05-03T13:58:13Z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