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handoutMasterIdLst>
    <p:handoutMasterId r:id="rId14"/>
  </p:handoutMasterIdLst>
  <p:sldIdLst>
    <p:sldId id="265" r:id="rId2"/>
    <p:sldId id="310" r:id="rId3"/>
    <p:sldId id="326" r:id="rId4"/>
    <p:sldId id="320" r:id="rId5"/>
    <p:sldId id="322" r:id="rId6"/>
    <p:sldId id="327" r:id="rId7"/>
    <p:sldId id="328" r:id="rId8"/>
    <p:sldId id="329" r:id="rId9"/>
    <p:sldId id="330" r:id="rId10"/>
    <p:sldId id="325" r:id="rId11"/>
    <p:sldId id="314" r:id="rId12"/>
  </p:sldIdLst>
  <p:sldSz cx="12188825"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919" autoAdjust="0"/>
    <p:restoredTop sz="94629" autoAdjust="0"/>
  </p:normalViewPr>
  <p:slideViewPr>
    <p:cSldViewPr showGuides="1">
      <p:cViewPr varScale="1">
        <p:scale>
          <a:sx n="143" d="100"/>
          <a:sy n="143" d="100"/>
        </p:scale>
        <p:origin x="264" y="200"/>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showGuides="1">
      <p:cViewPr varScale="1">
        <p:scale>
          <a:sx n="63" d="100"/>
          <a:sy n="63" d="100"/>
        </p:scale>
        <p:origin x="1986"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9088EAF-6ECA-4616-85EF-35AA19C641F3}" type="datetimeFigureOut">
              <a:rPr lang="en-US"/>
              <a:t>4/26/22</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9F912AB-2776-42F2-A957-313FC7EFEDB9}" type="slidenum">
              <a:rPr/>
              <a:t>‹#›</a:t>
            </a:fld>
            <a:endParaRPr/>
          </a:p>
        </p:txBody>
      </p:sp>
    </p:spTree>
    <p:extLst>
      <p:ext uri="{BB962C8B-B14F-4D97-AF65-F5344CB8AC3E}">
        <p14:creationId xmlns:p14="http://schemas.microsoft.com/office/powerpoint/2010/main" val="39320657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BD2D7A-D230-4F91-BD59-0A39C2703BA8}" type="datetimeFigureOut">
              <a:rPr lang="en-US"/>
              <a:t>4/26/22</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3199CD-3E1B-4AE6-990F-76F925F5EA9F}" type="slidenum">
              <a:rPr/>
              <a:t>‹#›</a:t>
            </a:fld>
            <a:endParaRPr/>
          </a:p>
        </p:txBody>
      </p:sp>
    </p:spTree>
    <p:extLst>
      <p:ext uri="{BB962C8B-B14F-4D97-AF65-F5344CB8AC3E}">
        <p14:creationId xmlns:p14="http://schemas.microsoft.com/office/powerpoint/2010/main" val="42765798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65214" y="1828800"/>
            <a:ext cx="8229600" cy="2895600"/>
          </a:xfrm>
        </p:spPr>
        <p:txBody>
          <a:bodyPr anchor="b">
            <a:normAutofit/>
          </a:bodyPr>
          <a:lstStyle>
            <a:lvl1pPr>
              <a:lnSpc>
                <a:spcPct val="80000"/>
              </a:lnSpc>
              <a:defRPr sz="6600">
                <a:solidFill>
                  <a:schemeClr val="tx1"/>
                </a:solidFill>
              </a:defRPr>
            </a:lvl1pPr>
          </a:lstStyle>
          <a:p>
            <a:r>
              <a:rPr lang="en-US"/>
              <a:t>Click to edit Master title style</a:t>
            </a:r>
            <a:endParaRPr/>
          </a:p>
        </p:txBody>
      </p:sp>
      <p:sp>
        <p:nvSpPr>
          <p:cNvPr id="3" name="Subtitle 2"/>
          <p:cNvSpPr>
            <a:spLocks noGrp="1"/>
          </p:cNvSpPr>
          <p:nvPr>
            <p:ph type="subTitle" idx="1"/>
          </p:nvPr>
        </p:nvSpPr>
        <p:spPr>
          <a:xfrm>
            <a:off x="1065213" y="4800600"/>
            <a:ext cx="8229600" cy="1219200"/>
          </a:xfrm>
        </p:spPr>
        <p:txBody>
          <a:bodyPr>
            <a:normAutofit/>
          </a:bodyPr>
          <a:lstStyle>
            <a:lvl1pPr marL="0" indent="0" algn="l">
              <a:spcBef>
                <a:spcPts val="0"/>
              </a:spcBef>
              <a:buNone/>
              <a:defRPr sz="2000" cap="all" spc="20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Tree>
    <p:extLst>
      <p:ext uri="{BB962C8B-B14F-4D97-AF65-F5344CB8AC3E}">
        <p14:creationId xmlns:p14="http://schemas.microsoft.com/office/powerpoint/2010/main" val="94999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dirty="0"/>
          </a:p>
        </p:txBody>
      </p:sp>
      <p:sp>
        <p:nvSpPr>
          <p:cNvPr id="4" name="Date Placeholder 3"/>
          <p:cNvSpPr>
            <a:spLocks noGrp="1"/>
          </p:cNvSpPr>
          <p:nvPr>
            <p:ph type="dt" sz="half" idx="10"/>
          </p:nvPr>
        </p:nvSpPr>
        <p:spPr/>
        <p:txBody>
          <a:bodyPr/>
          <a:lstStyle/>
          <a:p>
            <a:fld id="{03F41C87-7AD9-4845-A077-840E4A0F3F06}" type="datetimeFigureOut">
              <a:rPr lang="en-US" smtClean="0"/>
              <a:t>4/26/22</a:t>
            </a:fld>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2738254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59614" y="2514600"/>
            <a:ext cx="8692399" cy="2819400"/>
          </a:xfrm>
        </p:spPr>
        <p:txBody>
          <a:bodyPr anchor="b">
            <a:normAutofit/>
          </a:bodyPr>
          <a:lstStyle>
            <a:lvl1pPr algn="l">
              <a:lnSpc>
                <a:spcPct val="80000"/>
              </a:lnSpc>
              <a:defRPr sz="4800" b="0" cap="none" baseline="0"/>
            </a:lvl1pPr>
          </a:lstStyle>
          <a:p>
            <a:r>
              <a:rPr lang="en-US"/>
              <a:t>Click to edit Master title style</a:t>
            </a:r>
            <a:endParaRPr/>
          </a:p>
        </p:txBody>
      </p:sp>
      <p:sp>
        <p:nvSpPr>
          <p:cNvPr id="3" name="Text Placeholder 2"/>
          <p:cNvSpPr>
            <a:spLocks noGrp="1"/>
          </p:cNvSpPr>
          <p:nvPr>
            <p:ph type="body" idx="1"/>
          </p:nvPr>
        </p:nvSpPr>
        <p:spPr>
          <a:xfrm>
            <a:off x="1065213" y="5410200"/>
            <a:ext cx="8687333" cy="609601"/>
          </a:xfrm>
        </p:spPr>
        <p:txBody>
          <a:bodyPr anchor="t">
            <a:normAutofit/>
          </a:bodyPr>
          <a:lstStyle>
            <a:lvl1pPr marL="0" indent="0">
              <a:spcBef>
                <a:spcPts val="0"/>
              </a:spcBef>
              <a:buNone/>
              <a:defRPr sz="2000" cap="all" spc="200" baseline="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dirty="0"/>
          </a:p>
        </p:txBody>
      </p:sp>
      <p:sp>
        <p:nvSpPr>
          <p:cNvPr id="4" name="Date Placeholder 3"/>
          <p:cNvSpPr>
            <a:spLocks noGrp="1"/>
          </p:cNvSpPr>
          <p:nvPr>
            <p:ph type="dt" sz="half" idx="10"/>
          </p:nvPr>
        </p:nvSpPr>
        <p:spPr/>
        <p:txBody>
          <a:bodyPr/>
          <a:lstStyle/>
          <a:p>
            <a:fld id="{03F41C87-7AD9-4845-A077-840E4A0F3F06}" type="datetimeFigureOut">
              <a:rPr lang="en-US" smtClean="0"/>
              <a:t>4/26/22</a:t>
            </a:fld>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1761813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04781" y="1905001"/>
            <a:ext cx="4419599" cy="41148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29183" y="1905001"/>
            <a:ext cx="4419600" cy="41148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endParaRPr dirty="0"/>
          </a:p>
        </p:txBody>
      </p:sp>
      <p:sp>
        <p:nvSpPr>
          <p:cNvPr id="5" name="Date Placeholder 4"/>
          <p:cNvSpPr>
            <a:spLocks noGrp="1"/>
          </p:cNvSpPr>
          <p:nvPr>
            <p:ph type="dt" sz="half" idx="10"/>
          </p:nvPr>
        </p:nvSpPr>
        <p:spPr/>
        <p:txBody>
          <a:bodyPr/>
          <a:lstStyle/>
          <a:p>
            <a:fld id="{03F41C87-7AD9-4845-A077-840E4A0F3F06}" type="datetimeFigureOut">
              <a:rPr lang="en-US" smtClean="0"/>
              <a:t>4/26/22</a:t>
            </a:fld>
            <a:endParaRPr/>
          </a:p>
        </p:txBody>
      </p:sp>
      <p:sp>
        <p:nvSpPr>
          <p:cNvPr id="7" name="Slide Number Placeholder 6"/>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2825340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22411" y="1905000"/>
            <a:ext cx="4416552" cy="762000"/>
          </a:xfrm>
        </p:spPr>
        <p:txBody>
          <a:bodyPr anchor="ctr">
            <a:noAutofit/>
          </a:bodyPr>
          <a:lstStyle>
            <a:lvl1pPr marL="0" indent="0">
              <a:spcBef>
                <a:spcPts val="0"/>
              </a:spcBef>
              <a:buNone/>
              <a:defRPr sz="2000" b="0" cap="all" spc="20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22411" y="2743201"/>
            <a:ext cx="4416552" cy="32766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249861" y="1905000"/>
            <a:ext cx="4416552" cy="762000"/>
          </a:xfrm>
        </p:spPr>
        <p:txBody>
          <a:bodyPr anchor="ctr">
            <a:noAutofit/>
          </a:bodyPr>
          <a:lstStyle>
            <a:lvl1pPr marL="0" indent="0">
              <a:spcBef>
                <a:spcPts val="0"/>
              </a:spcBef>
              <a:buNone/>
              <a:defRPr sz="2000" b="0" cap="all" spc="20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49861" y="2743201"/>
            <a:ext cx="4416552" cy="32766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p>
            <a:endParaRPr dirty="0"/>
          </a:p>
        </p:txBody>
      </p:sp>
      <p:sp>
        <p:nvSpPr>
          <p:cNvPr id="7" name="Date Placeholder 6"/>
          <p:cNvSpPr>
            <a:spLocks noGrp="1"/>
          </p:cNvSpPr>
          <p:nvPr>
            <p:ph type="dt" sz="half" idx="10"/>
          </p:nvPr>
        </p:nvSpPr>
        <p:spPr/>
        <p:txBody>
          <a:bodyPr/>
          <a:lstStyle/>
          <a:p>
            <a:fld id="{03F41C87-7AD9-4845-A077-840E4A0F3F06}" type="datetimeFigureOut">
              <a:rPr lang="en-US" smtClean="0"/>
              <a:t>4/26/22</a:t>
            </a:fld>
            <a:endParaRPr/>
          </a:p>
        </p:txBody>
      </p:sp>
      <p:sp>
        <p:nvSpPr>
          <p:cNvPr id="9" name="Slide Number Placeholder 8"/>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4208419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4" name="Footer Placeholder 3"/>
          <p:cNvSpPr>
            <a:spLocks noGrp="1"/>
          </p:cNvSpPr>
          <p:nvPr>
            <p:ph type="ftr" sz="quarter" idx="11"/>
          </p:nvPr>
        </p:nvSpPr>
        <p:spPr/>
        <p:txBody>
          <a:bodyPr/>
          <a:lstStyle/>
          <a:p>
            <a:endParaRPr/>
          </a:p>
        </p:txBody>
      </p:sp>
      <p:sp>
        <p:nvSpPr>
          <p:cNvPr id="3" name="Date Placeholder 2"/>
          <p:cNvSpPr>
            <a:spLocks noGrp="1"/>
          </p:cNvSpPr>
          <p:nvPr>
            <p:ph type="dt" sz="half" idx="10"/>
          </p:nvPr>
        </p:nvSpPr>
        <p:spPr/>
        <p:txBody>
          <a:bodyPr/>
          <a:lstStyle/>
          <a:p>
            <a:fld id="{03F41C87-7AD9-4845-A077-840E4A0F3F06}" type="datetimeFigureOut">
              <a:rPr lang="en-US" smtClean="0"/>
              <a:t>4/26/22</a:t>
            </a:fld>
            <a:endParaRPr/>
          </a:p>
        </p:txBody>
      </p:sp>
      <p:sp>
        <p:nvSpPr>
          <p:cNvPr id="5" name="Slide Number Placeholder 4"/>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1626631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2"/>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a:p>
        </p:txBody>
      </p:sp>
      <p:sp>
        <p:nvSpPr>
          <p:cNvPr id="2" name="Date Placeholder 1"/>
          <p:cNvSpPr>
            <a:spLocks noGrp="1"/>
          </p:cNvSpPr>
          <p:nvPr>
            <p:ph type="dt" sz="half" idx="10"/>
          </p:nvPr>
        </p:nvSpPr>
        <p:spPr/>
        <p:txBody>
          <a:bodyPr/>
          <a:lstStyle/>
          <a:p>
            <a:fld id="{03F41C87-7AD9-4845-A077-840E4A0F3F06}" type="datetimeFigureOut">
              <a:rPr lang="en-US" smtClean="0"/>
              <a:t>4/26/22</a:t>
            </a:fld>
            <a:endParaRPr/>
          </a:p>
        </p:txBody>
      </p:sp>
      <p:sp>
        <p:nvSpPr>
          <p:cNvPr id="4" name="Slide Number Placeholder 3"/>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3607540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55604" y="1905000"/>
            <a:ext cx="3596607" cy="2667000"/>
          </a:xfrm>
        </p:spPr>
        <p:txBody>
          <a:bodyPr anchor="b">
            <a:noAutofit/>
          </a:bodyPr>
          <a:lstStyle>
            <a:lvl1pPr algn="l">
              <a:lnSpc>
                <a:spcPct val="90000"/>
              </a:lnSpc>
              <a:defRPr sz="3600" b="0" baseline="0">
                <a:solidFill>
                  <a:schemeClr val="tx1"/>
                </a:solidFill>
              </a:defRPr>
            </a:lvl1pPr>
          </a:lstStyle>
          <a:p>
            <a:r>
              <a:rPr lang="en-US"/>
              <a:t>Click to edit Master title style</a:t>
            </a:r>
            <a:endParaRPr/>
          </a:p>
        </p:txBody>
      </p:sp>
      <p:sp>
        <p:nvSpPr>
          <p:cNvPr id="4" name="Text Placeholder 3"/>
          <p:cNvSpPr>
            <a:spLocks noGrp="1"/>
          </p:cNvSpPr>
          <p:nvPr>
            <p:ph type="body" sz="half" idx="2"/>
          </p:nvPr>
        </p:nvSpPr>
        <p:spPr>
          <a:xfrm>
            <a:off x="1065213" y="4648200"/>
            <a:ext cx="3581399" cy="1371600"/>
          </a:xfrm>
        </p:spPr>
        <p:txBody>
          <a:bodyPr>
            <a:normAutofit/>
          </a:bodyPr>
          <a:lstStyle>
            <a:lvl1pPr marL="0" indent="0">
              <a:lnSpc>
                <a:spcPct val="90000"/>
              </a:lnSpc>
              <a:spcBef>
                <a:spcPts val="12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Content Placeholder 2"/>
          <p:cNvSpPr>
            <a:spLocks noGrp="1"/>
          </p:cNvSpPr>
          <p:nvPr>
            <p:ph idx="1"/>
          </p:nvPr>
        </p:nvSpPr>
        <p:spPr>
          <a:xfrm>
            <a:off x="4951414" y="685800"/>
            <a:ext cx="6400800" cy="53340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03F41C87-7AD9-4845-A077-840E4A0F3F06}" type="datetimeFigureOut">
              <a:rPr lang="en-US" smtClean="0"/>
              <a:t>4/26/22</a:t>
            </a:fld>
            <a:endParaRPr/>
          </a:p>
        </p:txBody>
      </p:sp>
      <p:sp>
        <p:nvSpPr>
          <p:cNvPr id="7" name="Slide Number Placeholder 6"/>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2544981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55604" y="1905000"/>
            <a:ext cx="3596607" cy="2667000"/>
          </a:xfrm>
        </p:spPr>
        <p:txBody>
          <a:bodyPr anchor="b">
            <a:normAutofit/>
          </a:bodyPr>
          <a:lstStyle>
            <a:lvl1pPr algn="l">
              <a:lnSpc>
                <a:spcPct val="90000"/>
              </a:lnSpc>
              <a:defRPr sz="3600" b="0" i="0" baseline="0">
                <a:solidFill>
                  <a:schemeClr val="tx1"/>
                </a:solidFill>
              </a:defRPr>
            </a:lvl1pPr>
          </a:lstStyle>
          <a:p>
            <a:r>
              <a:rPr lang="en-US"/>
              <a:t>Click to edit Master title style</a:t>
            </a:r>
            <a:endParaRPr/>
          </a:p>
        </p:txBody>
      </p:sp>
      <p:sp>
        <p:nvSpPr>
          <p:cNvPr id="4" name="Text Placeholder 3"/>
          <p:cNvSpPr>
            <a:spLocks noGrp="1"/>
          </p:cNvSpPr>
          <p:nvPr>
            <p:ph type="body" sz="half" idx="2"/>
          </p:nvPr>
        </p:nvSpPr>
        <p:spPr>
          <a:xfrm>
            <a:off x="1065213" y="4648200"/>
            <a:ext cx="3581399" cy="1371600"/>
          </a:xfrm>
        </p:spPr>
        <p:txBody>
          <a:bodyPr>
            <a:normAutofit/>
          </a:bodyPr>
          <a:lstStyle>
            <a:lvl1pPr marL="0" indent="0">
              <a:lnSpc>
                <a:spcPct val="90000"/>
              </a:lnSpc>
              <a:spcBef>
                <a:spcPts val="12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Picture Placeholder 2" descr="An empty placeholder to add an image. Click on the placeholder and select the image that you wish to add."/>
          <p:cNvSpPr>
            <a:spLocks noGrp="1"/>
          </p:cNvSpPr>
          <p:nvPr>
            <p:ph type="pic" idx="1"/>
          </p:nvPr>
        </p:nvSpPr>
        <p:spPr>
          <a:xfrm>
            <a:off x="4951414" y="685800"/>
            <a:ext cx="6400799" cy="5334000"/>
          </a:xfrm>
          <a:solidFill>
            <a:schemeClr val="bg2"/>
          </a:solidFill>
          <a:ln w="76200">
            <a:solidFill>
              <a:schemeClr val="tx1"/>
            </a:solidFill>
            <a:miter lim="800000"/>
          </a:ln>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6" name="Footer Placeholder 5"/>
          <p:cNvSpPr>
            <a:spLocks noGrp="1"/>
          </p:cNvSpPr>
          <p:nvPr>
            <p:ph type="ftr" sz="quarter" idx="11"/>
          </p:nvPr>
        </p:nvSpPr>
        <p:spPr/>
        <p:txBody>
          <a:bodyPr/>
          <a:lstStyle/>
          <a:p>
            <a:endParaRPr dirty="0"/>
          </a:p>
        </p:txBody>
      </p:sp>
      <p:sp>
        <p:nvSpPr>
          <p:cNvPr id="5" name="Date Placeholder 4"/>
          <p:cNvSpPr>
            <a:spLocks noGrp="1"/>
          </p:cNvSpPr>
          <p:nvPr>
            <p:ph type="dt" sz="half" idx="10"/>
          </p:nvPr>
        </p:nvSpPr>
        <p:spPr/>
        <p:txBody>
          <a:bodyPr/>
          <a:lstStyle/>
          <a:p>
            <a:fld id="{03F41C87-7AD9-4845-A077-840E4A0F3F06}" type="datetimeFigureOut">
              <a:rPr lang="en-US" smtClean="0"/>
              <a:pPr/>
              <a:t>4/26/22</a:t>
            </a:fld>
            <a:endParaRPr/>
          </a:p>
        </p:txBody>
      </p:sp>
      <p:sp>
        <p:nvSpPr>
          <p:cNvPr id="7" name="Slide Number Placeholder 6"/>
          <p:cNvSpPr>
            <a:spLocks noGrp="1"/>
          </p:cNvSpPr>
          <p:nvPr>
            <p:ph type="sldNum" sz="quarter" idx="12"/>
          </p:nvPr>
        </p:nvSpPr>
        <p:spPr/>
        <p:txBody>
          <a:bodyPr/>
          <a:lstStyle/>
          <a:p>
            <a:fld id="{2A013F82-EE5E-44EE-A61D-E31C6657F26F}" type="slidenum">
              <a:rPr/>
              <a:pPr/>
              <a:t>‹#›</a:t>
            </a:fld>
            <a:endParaRPr/>
          </a:p>
        </p:txBody>
      </p:sp>
    </p:spTree>
    <p:extLst>
      <p:ext uri="{BB962C8B-B14F-4D97-AF65-F5344CB8AC3E}">
        <p14:creationId xmlns:p14="http://schemas.microsoft.com/office/powerpoint/2010/main" val="2249172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03F41C87-7AD9-4845-A077-840E4A0F3F06}" type="datetimeFigureOut">
              <a:rPr lang="en-US" smtClean="0"/>
              <a:t>4/26/22</a:t>
            </a:fld>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460095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42412" y="381001"/>
            <a:ext cx="1524001" cy="56388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22412" y="381001"/>
            <a:ext cx="7391399"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03F41C87-7AD9-4845-A077-840E4A0F3F06}" type="datetimeFigureOut">
              <a:rPr lang="en-US" smtClean="0"/>
              <a:t>4/26/22</a:t>
            </a:fld>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4079035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22413" y="381000"/>
            <a:ext cx="9144001" cy="1371600"/>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22413" y="1904999"/>
            <a:ext cx="9134391" cy="41148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Footer Placeholder 4"/>
          <p:cNvSpPr>
            <a:spLocks noGrp="1"/>
          </p:cNvSpPr>
          <p:nvPr>
            <p:ph type="ftr" sz="quarter" idx="3"/>
          </p:nvPr>
        </p:nvSpPr>
        <p:spPr>
          <a:xfrm>
            <a:off x="1522413" y="6400800"/>
            <a:ext cx="6553199" cy="276228"/>
          </a:xfrm>
          <a:prstGeom prst="rect">
            <a:avLst/>
          </a:prstGeom>
        </p:spPr>
        <p:txBody>
          <a:bodyPr vert="horz" lIns="91440" tIns="45720" rIns="91440" bIns="45720" rtlCol="0" anchor="ctr"/>
          <a:lstStyle>
            <a:lvl1pPr algn="l">
              <a:defRPr sz="1100">
                <a:solidFill>
                  <a:schemeClr val="tx1">
                    <a:tint val="75000"/>
                  </a:schemeClr>
                </a:solidFill>
              </a:defRPr>
            </a:lvl1pPr>
          </a:lstStyle>
          <a:p>
            <a:endParaRPr lang="en-US" dirty="0"/>
          </a:p>
        </p:txBody>
      </p:sp>
      <p:sp>
        <p:nvSpPr>
          <p:cNvPr id="4" name="Date Placeholder 3"/>
          <p:cNvSpPr>
            <a:spLocks noGrp="1"/>
          </p:cNvSpPr>
          <p:nvPr>
            <p:ph type="dt" sz="half" idx="2"/>
          </p:nvPr>
        </p:nvSpPr>
        <p:spPr>
          <a:xfrm>
            <a:off x="8226422" y="6400800"/>
            <a:ext cx="1449389" cy="276228"/>
          </a:xfrm>
          <a:prstGeom prst="rect">
            <a:avLst/>
          </a:prstGeom>
        </p:spPr>
        <p:txBody>
          <a:bodyPr vert="horz" lIns="91440" tIns="45720" rIns="91440" bIns="45720" rtlCol="0" anchor="ctr"/>
          <a:lstStyle>
            <a:lvl1pPr algn="r">
              <a:defRPr sz="1100">
                <a:solidFill>
                  <a:schemeClr val="tx1">
                    <a:tint val="75000"/>
                  </a:schemeClr>
                </a:solidFill>
              </a:defRPr>
            </a:lvl1pPr>
          </a:lstStyle>
          <a:p>
            <a:fld id="{03F41C87-7AD9-4845-A077-840E4A0F3F06}" type="datetimeFigureOut">
              <a:rPr lang="en-US" smtClean="0"/>
              <a:pPr/>
              <a:t>4/26/22</a:t>
            </a:fld>
            <a:endParaRPr lang="en-US"/>
          </a:p>
        </p:txBody>
      </p:sp>
      <p:sp>
        <p:nvSpPr>
          <p:cNvPr id="6" name="Slide Number Placeholder 5"/>
          <p:cNvSpPr>
            <a:spLocks noGrp="1"/>
          </p:cNvSpPr>
          <p:nvPr>
            <p:ph type="sldNum" sz="quarter" idx="4"/>
          </p:nvPr>
        </p:nvSpPr>
        <p:spPr>
          <a:xfrm>
            <a:off x="9828211" y="6400800"/>
            <a:ext cx="838201" cy="276228"/>
          </a:xfrm>
          <a:prstGeom prst="rect">
            <a:avLst/>
          </a:prstGeom>
        </p:spPr>
        <p:txBody>
          <a:bodyPr vert="horz" lIns="91440" tIns="45720" rIns="91440" bIns="45720" rtlCol="0" anchor="ctr"/>
          <a:lstStyle>
            <a:lvl1pPr algn="r">
              <a:defRPr sz="1100">
                <a:solidFill>
                  <a:schemeClr val="tx1">
                    <a:tint val="75000"/>
                  </a:schemeClr>
                </a:solidFill>
              </a:defRPr>
            </a:lvl1pPr>
          </a:lstStyle>
          <a:p>
            <a:fld id="{2A013F82-EE5E-44EE-A61D-E31C6657F26F}" type="slidenum">
              <a:rPr lang="en-US" smtClean="0"/>
              <a:pPr/>
              <a:t>‹#›</a:t>
            </a:fld>
            <a:endParaRPr lang="en-US"/>
          </a:p>
        </p:txBody>
      </p:sp>
    </p:spTree>
    <p:extLst>
      <p:ext uri="{BB962C8B-B14F-4D97-AF65-F5344CB8AC3E}">
        <p14:creationId xmlns:p14="http://schemas.microsoft.com/office/powerpoint/2010/main" val="1403059996"/>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spc="100" baseline="0">
          <a:solidFill>
            <a:schemeClr val="tx1"/>
          </a:solidFill>
          <a:latin typeface="+mj-lt"/>
          <a:ea typeface="+mj-ea"/>
          <a:cs typeface="+mj-cs"/>
        </a:defRPr>
      </a:lvl1pPr>
    </p:titleStyle>
    <p:bodyStyle>
      <a:lvl1pPr marL="223838" indent="-223838" algn="l" defTabSz="914400" rtl="0" eaLnBrk="1" latinLnBrk="0" hangingPunct="1">
        <a:lnSpc>
          <a:spcPct val="90000"/>
        </a:lnSpc>
        <a:spcBef>
          <a:spcPts val="1800"/>
        </a:spcBef>
        <a:buClr>
          <a:schemeClr val="accent1"/>
        </a:buClr>
        <a:buSzPct val="100000"/>
        <a:buFont typeface="Arial" pitchFamily="34" charset="0"/>
        <a:buChar char="•"/>
        <a:defRPr sz="2400" kern="1200">
          <a:solidFill>
            <a:schemeClr val="tx1"/>
          </a:solidFill>
          <a:latin typeface="+mn-lt"/>
          <a:ea typeface="+mn-ea"/>
          <a:cs typeface="+mn-cs"/>
        </a:defRPr>
      </a:lvl1pPr>
      <a:lvl2pPr marL="463550" indent="-231775" algn="l" defTabSz="914400" rtl="0" eaLnBrk="1" latinLnBrk="0" hangingPunct="1">
        <a:lnSpc>
          <a:spcPct val="90000"/>
        </a:lnSpc>
        <a:spcBef>
          <a:spcPts val="1200"/>
        </a:spcBef>
        <a:buClr>
          <a:schemeClr val="accent1"/>
        </a:buClr>
        <a:buSzPct val="100000"/>
        <a:buFont typeface="Arial" pitchFamily="34" charset="0"/>
        <a:buChar char="•"/>
        <a:defRPr sz="2000" kern="1200">
          <a:solidFill>
            <a:schemeClr val="tx1"/>
          </a:solidFill>
          <a:latin typeface="+mn-lt"/>
          <a:ea typeface="+mn-ea"/>
          <a:cs typeface="+mn-cs"/>
        </a:defRPr>
      </a:lvl2pPr>
      <a:lvl3pPr marL="682625" indent="-219075" algn="l" defTabSz="914400" rtl="0" eaLnBrk="1" latinLnBrk="0" hangingPunct="1">
        <a:lnSpc>
          <a:spcPct val="90000"/>
        </a:lnSpc>
        <a:spcBef>
          <a:spcPts val="600"/>
        </a:spcBef>
        <a:buClr>
          <a:schemeClr val="accent1"/>
        </a:buClr>
        <a:buSzPct val="100000"/>
        <a:buFont typeface="Arial" pitchFamily="34" charset="0"/>
        <a:buChar char="•"/>
        <a:defRPr sz="1800" kern="1200">
          <a:solidFill>
            <a:schemeClr val="tx1"/>
          </a:solidFill>
          <a:latin typeface="+mn-lt"/>
          <a:ea typeface="+mn-ea"/>
          <a:cs typeface="+mn-cs"/>
        </a:defRPr>
      </a:lvl3pPr>
      <a:lvl4pPr marL="857250" indent="-174625"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4pPr>
      <a:lvl5pPr marL="1030288" indent="-173038"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5pPr>
      <a:lvl6pPr marL="120700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38074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5544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72821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39" userDrawn="1">
          <p15:clr>
            <a:srgbClr val="F26B43"/>
          </p15:clr>
        </p15:guide>
        <p15:guide id="2"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jpe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normAutofit fontScale="90000"/>
          </a:bodyPr>
          <a:lstStyle/>
          <a:p>
            <a:r>
              <a:rPr lang="en-US" sz="8800" dirty="0">
                <a:latin typeface="Times" pitchFamily="2" charset="0"/>
              </a:rPr>
              <a:t>Smart Grid Technology: </a:t>
            </a:r>
            <a:br>
              <a:rPr lang="en-US" dirty="0">
                <a:latin typeface="Times" pitchFamily="2" charset="0"/>
              </a:rPr>
            </a:br>
            <a:r>
              <a:rPr lang="en-US" sz="4400" dirty="0">
                <a:latin typeface="Times" pitchFamily="2" charset="0"/>
              </a:rPr>
              <a:t>Safe Practices &amp; Security Analysis</a:t>
            </a:r>
            <a:endParaRPr lang="en-US" dirty="0">
              <a:latin typeface="Times" pitchFamily="2" charset="0"/>
            </a:endParaRPr>
          </a:p>
        </p:txBody>
      </p:sp>
      <p:sp>
        <p:nvSpPr>
          <p:cNvPr id="5" name="Title 2">
            <a:extLst>
              <a:ext uri="{FF2B5EF4-FFF2-40B4-BE49-F238E27FC236}">
                <a16:creationId xmlns:a16="http://schemas.microsoft.com/office/drawing/2014/main" id="{05D7FDD0-E726-3242-9175-AC57097DAE7C}"/>
              </a:ext>
            </a:extLst>
          </p:cNvPr>
          <p:cNvSpPr txBox="1">
            <a:spLocks/>
          </p:cNvSpPr>
          <p:nvPr/>
        </p:nvSpPr>
        <p:spPr>
          <a:xfrm>
            <a:off x="1065214" y="4876800"/>
            <a:ext cx="8428384" cy="914400"/>
          </a:xfrm>
          <a:prstGeom prst="rect">
            <a:avLst/>
          </a:prstGeom>
        </p:spPr>
        <p:txBody>
          <a:bodyPr vert="horz" lIns="91440" tIns="45720" rIns="91440" bIns="45720" rtlCol="0" anchor="b">
            <a:normAutofit fontScale="92500" lnSpcReduction="10000"/>
          </a:bodyPr>
          <a:lstStyle>
            <a:lvl1pPr algn="l" defTabSz="914400" rtl="0" eaLnBrk="1" latinLnBrk="0" hangingPunct="1">
              <a:lnSpc>
                <a:spcPct val="80000"/>
              </a:lnSpc>
              <a:spcBef>
                <a:spcPct val="0"/>
              </a:spcBef>
              <a:buNone/>
              <a:defRPr sz="6600" kern="1200" spc="100" baseline="0">
                <a:solidFill>
                  <a:schemeClr val="tx1"/>
                </a:solidFill>
                <a:latin typeface="+mj-lt"/>
                <a:ea typeface="+mj-ea"/>
                <a:cs typeface="+mj-cs"/>
              </a:defRPr>
            </a:lvl1pPr>
          </a:lstStyle>
          <a:p>
            <a:r>
              <a:rPr lang="en-US" sz="2800" dirty="0">
                <a:solidFill>
                  <a:schemeClr val="accent1"/>
                </a:solidFill>
                <a:latin typeface="Times" pitchFamily="2" charset="0"/>
              </a:rPr>
              <a:t>Presented by: Jack Rogerson   </a:t>
            </a:r>
          </a:p>
          <a:p>
            <a:endParaRPr lang="en-US" sz="2400" dirty="0">
              <a:solidFill>
                <a:schemeClr val="accent1"/>
              </a:solidFill>
              <a:latin typeface="Times" pitchFamily="2" charset="0"/>
            </a:endParaRPr>
          </a:p>
          <a:p>
            <a:r>
              <a:rPr lang="en-US" sz="2400" dirty="0">
                <a:solidFill>
                  <a:schemeClr val="accent1"/>
                </a:solidFill>
                <a:latin typeface="Times" pitchFamily="2" charset="0"/>
              </a:rPr>
              <a:t>Clark University</a:t>
            </a:r>
          </a:p>
        </p:txBody>
      </p:sp>
    </p:spTree>
    <p:extLst>
      <p:ext uri="{BB962C8B-B14F-4D97-AF65-F5344CB8AC3E}">
        <p14:creationId xmlns:p14="http://schemas.microsoft.com/office/powerpoint/2010/main" val="2808920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684212" y="-152400"/>
            <a:ext cx="9144001" cy="1371600"/>
          </a:xfrm>
        </p:spPr>
        <p:txBody>
          <a:bodyPr>
            <a:normAutofit/>
          </a:bodyPr>
          <a:lstStyle/>
          <a:p>
            <a:r>
              <a:rPr lang="en-US" sz="4800" dirty="0">
                <a:latin typeface="Times" pitchFamily="2" charset="0"/>
              </a:rPr>
              <a:t>What is A Smart Gird?</a:t>
            </a:r>
          </a:p>
        </p:txBody>
      </p:sp>
      <p:sp>
        <p:nvSpPr>
          <p:cNvPr id="14" name="Content Placeholder 13"/>
          <p:cNvSpPr>
            <a:spLocks noGrp="1"/>
          </p:cNvSpPr>
          <p:nvPr>
            <p:ph idx="1"/>
          </p:nvPr>
        </p:nvSpPr>
        <p:spPr>
          <a:xfrm>
            <a:off x="1217612" y="1384961"/>
            <a:ext cx="9906000" cy="2971800"/>
          </a:xfrm>
        </p:spPr>
        <p:txBody>
          <a:bodyPr>
            <a:normAutofit/>
          </a:bodyPr>
          <a:lstStyle/>
          <a:p>
            <a:pPr marL="0" indent="0" algn="ctr">
              <a:buNone/>
            </a:pPr>
            <a:r>
              <a:rPr lang="en-US" sz="3200" dirty="0">
                <a:latin typeface="Times New Roman" panose="02020603050405020304" pitchFamily="18" charset="0"/>
                <a:cs typeface="Times New Roman" panose="02020603050405020304" pitchFamily="18" charset="0"/>
              </a:rPr>
              <a:t>A Smart Grid is an electrical grid which includes a variety of operation and energy measures including advanced metering infrastructure, smart distribution boards and circuit breakers, renewable energy resources, energy efficient resources, and sufficient utility grade broadband to connection and monitor the system.</a:t>
            </a:r>
          </a:p>
        </p:txBody>
      </p:sp>
      <p:sp>
        <p:nvSpPr>
          <p:cNvPr id="2" name="TextBox 1">
            <a:extLst>
              <a:ext uri="{FF2B5EF4-FFF2-40B4-BE49-F238E27FC236}">
                <a16:creationId xmlns:a16="http://schemas.microsoft.com/office/drawing/2014/main" id="{33D5BEF1-0E7A-4A43-A8B9-2C71E4BBE3F4}"/>
              </a:ext>
            </a:extLst>
          </p:cNvPr>
          <p:cNvSpPr txBox="1"/>
          <p:nvPr/>
        </p:nvSpPr>
        <p:spPr>
          <a:xfrm>
            <a:off x="608013" y="1143000"/>
            <a:ext cx="914400" cy="1569660"/>
          </a:xfrm>
          <a:prstGeom prst="rect">
            <a:avLst/>
          </a:prstGeom>
          <a:noFill/>
        </p:spPr>
        <p:txBody>
          <a:bodyPr wrap="square" rtlCol="0">
            <a:spAutoFit/>
          </a:bodyPr>
          <a:lstStyle/>
          <a:p>
            <a:r>
              <a:rPr lang="en-US" sz="9600" b="1" dirty="0">
                <a:latin typeface="Times" pitchFamily="2" charset="0"/>
              </a:rPr>
              <a:t>“</a:t>
            </a:r>
          </a:p>
        </p:txBody>
      </p:sp>
      <p:sp>
        <p:nvSpPr>
          <p:cNvPr id="6" name="TextBox 5">
            <a:extLst>
              <a:ext uri="{FF2B5EF4-FFF2-40B4-BE49-F238E27FC236}">
                <a16:creationId xmlns:a16="http://schemas.microsoft.com/office/drawing/2014/main" id="{87A412B9-81EF-FA45-B8ED-FD1263D2AD04}"/>
              </a:ext>
            </a:extLst>
          </p:cNvPr>
          <p:cNvSpPr txBox="1"/>
          <p:nvPr/>
        </p:nvSpPr>
        <p:spPr>
          <a:xfrm>
            <a:off x="10666412" y="3200400"/>
            <a:ext cx="914400" cy="1569660"/>
          </a:xfrm>
          <a:prstGeom prst="rect">
            <a:avLst/>
          </a:prstGeom>
          <a:noFill/>
        </p:spPr>
        <p:txBody>
          <a:bodyPr wrap="square" rtlCol="0">
            <a:spAutoFit/>
          </a:bodyPr>
          <a:lstStyle/>
          <a:p>
            <a:r>
              <a:rPr lang="en-US" sz="9600" b="1" dirty="0">
                <a:latin typeface="Times" pitchFamily="2" charset="0"/>
              </a:rPr>
              <a:t>”</a:t>
            </a:r>
          </a:p>
        </p:txBody>
      </p:sp>
      <p:sp>
        <p:nvSpPr>
          <p:cNvPr id="15" name="Title 2">
            <a:extLst>
              <a:ext uri="{FF2B5EF4-FFF2-40B4-BE49-F238E27FC236}">
                <a16:creationId xmlns:a16="http://schemas.microsoft.com/office/drawing/2014/main" id="{D78E956C-1549-134D-AEC8-D047FD0E6060}"/>
              </a:ext>
            </a:extLst>
          </p:cNvPr>
          <p:cNvSpPr txBox="1">
            <a:spLocks/>
          </p:cNvSpPr>
          <p:nvPr/>
        </p:nvSpPr>
        <p:spPr>
          <a:xfrm>
            <a:off x="9516214" y="6361046"/>
            <a:ext cx="2895598" cy="649354"/>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6600" kern="1200" spc="100" baseline="0">
                <a:solidFill>
                  <a:schemeClr val="tx1"/>
                </a:solidFill>
                <a:latin typeface="+mj-lt"/>
                <a:ea typeface="+mj-ea"/>
                <a:cs typeface="+mj-cs"/>
              </a:defRPr>
            </a:lvl1pPr>
          </a:lstStyle>
          <a:p>
            <a:endParaRPr lang="en-US" sz="1100" dirty="0">
              <a:solidFill>
                <a:schemeClr val="accent1"/>
              </a:solidFill>
              <a:latin typeface="Times" pitchFamily="2" charset="0"/>
            </a:endParaRPr>
          </a:p>
        </p:txBody>
      </p:sp>
      <p:pic>
        <p:nvPicPr>
          <p:cNvPr id="1026" name="Picture 2">
            <a:extLst>
              <a:ext uri="{FF2B5EF4-FFF2-40B4-BE49-F238E27FC236}">
                <a16:creationId xmlns:a16="http://schemas.microsoft.com/office/drawing/2014/main" id="{FD641A09-02FF-5642-B62A-70EF39CD11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396" b="2396"/>
          <a:stretch/>
        </p:blipFill>
        <p:spPr bwMode="auto">
          <a:xfrm>
            <a:off x="825795" y="4356761"/>
            <a:ext cx="2704130" cy="2027745"/>
          </a:xfrm>
          <a:prstGeom prst="roundRect">
            <a:avLst>
              <a:gd name="adj" fmla="val 18722"/>
            </a:avLst>
          </a:prstGeom>
          <a:solidFill>
            <a:srgbClr val="FFFFFF">
              <a:shade val="85000"/>
            </a:srgbClr>
          </a:solidFill>
          <a:ln>
            <a:noFill/>
          </a:ln>
          <a:effectLst>
            <a:reflection blurRad="12700" stA="38000" endPos="28000" dist="5000" dir="5400000" sy="-100000" algn="bl" rotWithShape="0"/>
          </a:effectLst>
        </p:spPr>
      </p:pic>
      <p:pic>
        <p:nvPicPr>
          <p:cNvPr id="1028" name="Picture 4">
            <a:extLst>
              <a:ext uri="{FF2B5EF4-FFF2-40B4-BE49-F238E27FC236}">
                <a16:creationId xmlns:a16="http://schemas.microsoft.com/office/drawing/2014/main" id="{93085C05-1F1D-3446-9109-3643C9EB7E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472" b="472"/>
          <a:stretch/>
        </p:blipFill>
        <p:spPr bwMode="auto">
          <a:xfrm>
            <a:off x="4030507" y="4356761"/>
            <a:ext cx="3936334" cy="1968168"/>
          </a:xfrm>
          <a:prstGeom prst="roundRect">
            <a:avLst>
              <a:gd name="adj" fmla="val 27413"/>
            </a:avLst>
          </a:prstGeom>
          <a:solidFill>
            <a:srgbClr val="FFFFFF">
              <a:shade val="85000"/>
            </a:srgbClr>
          </a:solidFill>
          <a:ln>
            <a:noFill/>
          </a:ln>
          <a:effectLst>
            <a:reflection blurRad="12700" stA="38000" endPos="28000" dist="5000" dir="5400000" sy="-100000" algn="bl" rotWithShape="0"/>
          </a:effectLst>
        </p:spPr>
      </p:pic>
      <p:pic>
        <p:nvPicPr>
          <p:cNvPr id="1030" name="Picture 6">
            <a:extLst>
              <a:ext uri="{FF2B5EF4-FFF2-40B4-BE49-F238E27FC236}">
                <a16:creationId xmlns:a16="http://schemas.microsoft.com/office/drawing/2014/main" id="{8727B31C-FDA4-A341-B748-EC76EDC3B76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4850" b="4850"/>
          <a:stretch/>
        </p:blipFill>
        <p:spPr bwMode="auto">
          <a:xfrm>
            <a:off x="8387645" y="4356761"/>
            <a:ext cx="3265701" cy="1965960"/>
          </a:xfrm>
          <a:prstGeom prst="roundRect">
            <a:avLst>
              <a:gd name="adj" fmla="val 25858"/>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139132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blinds(horizontal)">
                                      <p:cBhvr>
                                        <p:cTn id="7" dur="1000"/>
                                        <p:tgtEl>
                                          <p:spTgt spid="14">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linds(horizontal)">
                                      <p:cBhvr>
                                        <p:cTn id="10" dur="1000"/>
                                        <p:tgtEl>
                                          <p:spTgt spid="6"/>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linds(horizontal)">
                                      <p:cBhvr>
                                        <p:cTn id="13" dur="10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37" presetClass="entr" presetSubtype="0" fill="hold" nodeType="clickEffect">
                                  <p:stCondLst>
                                    <p:cond delay="0"/>
                                  </p:stCondLst>
                                  <p:childTnLst>
                                    <p:set>
                                      <p:cBhvr>
                                        <p:cTn id="17" dur="1" fill="hold">
                                          <p:stCondLst>
                                            <p:cond delay="0"/>
                                          </p:stCondLst>
                                        </p:cTn>
                                        <p:tgtEl>
                                          <p:spTgt spid="1028"/>
                                        </p:tgtEl>
                                        <p:attrNameLst>
                                          <p:attrName>style.visibility</p:attrName>
                                        </p:attrNameLst>
                                      </p:cBhvr>
                                      <p:to>
                                        <p:strVal val="visible"/>
                                      </p:to>
                                    </p:set>
                                    <p:animEffect transition="in" filter="fade">
                                      <p:cBhvr>
                                        <p:cTn id="18" dur="1000"/>
                                        <p:tgtEl>
                                          <p:spTgt spid="1028"/>
                                        </p:tgtEl>
                                      </p:cBhvr>
                                    </p:animEffect>
                                    <p:anim calcmode="lin" valueType="num">
                                      <p:cBhvr>
                                        <p:cTn id="19" dur="1000" fill="hold"/>
                                        <p:tgtEl>
                                          <p:spTgt spid="1028"/>
                                        </p:tgtEl>
                                        <p:attrNameLst>
                                          <p:attrName>ppt_x</p:attrName>
                                        </p:attrNameLst>
                                      </p:cBhvr>
                                      <p:tavLst>
                                        <p:tav tm="0">
                                          <p:val>
                                            <p:strVal val="#ppt_x"/>
                                          </p:val>
                                        </p:tav>
                                        <p:tav tm="100000">
                                          <p:val>
                                            <p:strVal val="#ppt_x"/>
                                          </p:val>
                                        </p:tav>
                                      </p:tavLst>
                                    </p:anim>
                                    <p:anim calcmode="lin" valueType="num">
                                      <p:cBhvr>
                                        <p:cTn id="20" dur="900" decel="100000" fill="hold"/>
                                        <p:tgtEl>
                                          <p:spTgt spid="1028"/>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1028"/>
                                        </p:tgtEl>
                                        <p:attrNameLst>
                                          <p:attrName>ppt_y</p:attrName>
                                        </p:attrNameLst>
                                      </p:cBhvr>
                                      <p:tavLst>
                                        <p:tav tm="0">
                                          <p:val>
                                            <p:strVal val="#ppt_y-.03"/>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37" presetClass="entr" presetSubtype="0" fill="hold" nodeType="clickEffect">
                                  <p:stCondLst>
                                    <p:cond delay="0"/>
                                  </p:stCondLst>
                                  <p:childTnLst>
                                    <p:set>
                                      <p:cBhvr>
                                        <p:cTn id="25" dur="1" fill="hold">
                                          <p:stCondLst>
                                            <p:cond delay="0"/>
                                          </p:stCondLst>
                                        </p:cTn>
                                        <p:tgtEl>
                                          <p:spTgt spid="1030"/>
                                        </p:tgtEl>
                                        <p:attrNameLst>
                                          <p:attrName>style.visibility</p:attrName>
                                        </p:attrNameLst>
                                      </p:cBhvr>
                                      <p:to>
                                        <p:strVal val="visible"/>
                                      </p:to>
                                    </p:set>
                                    <p:animEffect transition="in" filter="fade">
                                      <p:cBhvr>
                                        <p:cTn id="26" dur="1000"/>
                                        <p:tgtEl>
                                          <p:spTgt spid="1030"/>
                                        </p:tgtEl>
                                      </p:cBhvr>
                                    </p:animEffect>
                                    <p:anim calcmode="lin" valueType="num">
                                      <p:cBhvr>
                                        <p:cTn id="27" dur="1000" fill="hold"/>
                                        <p:tgtEl>
                                          <p:spTgt spid="1030"/>
                                        </p:tgtEl>
                                        <p:attrNameLst>
                                          <p:attrName>ppt_x</p:attrName>
                                        </p:attrNameLst>
                                      </p:cBhvr>
                                      <p:tavLst>
                                        <p:tav tm="0">
                                          <p:val>
                                            <p:strVal val="#ppt_x"/>
                                          </p:val>
                                        </p:tav>
                                        <p:tav tm="100000">
                                          <p:val>
                                            <p:strVal val="#ppt_x"/>
                                          </p:val>
                                        </p:tav>
                                      </p:tavLst>
                                    </p:anim>
                                    <p:anim calcmode="lin" valueType="num">
                                      <p:cBhvr>
                                        <p:cTn id="28" dur="900" decel="100000" fill="hold"/>
                                        <p:tgtEl>
                                          <p:spTgt spid="1030"/>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1030"/>
                                        </p:tgtEl>
                                        <p:attrNameLst>
                                          <p:attrName>ppt_y</p:attrName>
                                        </p:attrNameLst>
                                      </p:cBhvr>
                                      <p:tavLst>
                                        <p:tav tm="0">
                                          <p:val>
                                            <p:strVal val="#ppt_y-.03"/>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37" presetClass="entr" presetSubtype="0" fill="hold" nodeType="clickEffect">
                                  <p:stCondLst>
                                    <p:cond delay="0"/>
                                  </p:stCondLst>
                                  <p:childTnLst>
                                    <p:set>
                                      <p:cBhvr>
                                        <p:cTn id="33" dur="1" fill="hold">
                                          <p:stCondLst>
                                            <p:cond delay="0"/>
                                          </p:stCondLst>
                                        </p:cTn>
                                        <p:tgtEl>
                                          <p:spTgt spid="1026"/>
                                        </p:tgtEl>
                                        <p:attrNameLst>
                                          <p:attrName>style.visibility</p:attrName>
                                        </p:attrNameLst>
                                      </p:cBhvr>
                                      <p:to>
                                        <p:strVal val="visible"/>
                                      </p:to>
                                    </p:set>
                                    <p:animEffect transition="in" filter="fade">
                                      <p:cBhvr>
                                        <p:cTn id="34" dur="1000"/>
                                        <p:tgtEl>
                                          <p:spTgt spid="1026"/>
                                        </p:tgtEl>
                                      </p:cBhvr>
                                    </p:animEffect>
                                    <p:anim calcmode="lin" valueType="num">
                                      <p:cBhvr>
                                        <p:cTn id="35" dur="1000" fill="hold"/>
                                        <p:tgtEl>
                                          <p:spTgt spid="1026"/>
                                        </p:tgtEl>
                                        <p:attrNameLst>
                                          <p:attrName>ppt_x</p:attrName>
                                        </p:attrNameLst>
                                      </p:cBhvr>
                                      <p:tavLst>
                                        <p:tav tm="0">
                                          <p:val>
                                            <p:strVal val="#ppt_x"/>
                                          </p:val>
                                        </p:tav>
                                        <p:tav tm="100000">
                                          <p:val>
                                            <p:strVal val="#ppt_x"/>
                                          </p:val>
                                        </p:tav>
                                      </p:tavLst>
                                    </p:anim>
                                    <p:anim calcmode="lin" valueType="num">
                                      <p:cBhvr>
                                        <p:cTn id="36" dur="900" decel="100000" fill="hold"/>
                                        <p:tgtEl>
                                          <p:spTgt spid="1026"/>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102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P spid="2"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2">
            <a:extLst>
              <a:ext uri="{FF2B5EF4-FFF2-40B4-BE49-F238E27FC236}">
                <a16:creationId xmlns:a16="http://schemas.microsoft.com/office/drawing/2014/main" id="{06A6B227-1220-4343-A7C0-660DA80CBC52}"/>
              </a:ext>
            </a:extLst>
          </p:cNvPr>
          <p:cNvSpPr>
            <a:spLocks noGrp="1"/>
          </p:cNvSpPr>
          <p:nvPr>
            <p:ph type="title"/>
          </p:nvPr>
        </p:nvSpPr>
        <p:spPr>
          <a:xfrm>
            <a:off x="684212" y="-152400"/>
            <a:ext cx="9144001" cy="1371600"/>
          </a:xfrm>
        </p:spPr>
        <p:txBody>
          <a:bodyPr>
            <a:normAutofit/>
          </a:bodyPr>
          <a:lstStyle/>
          <a:p>
            <a:r>
              <a:rPr lang="en-US" sz="4800" dirty="0">
                <a:latin typeface="Times" pitchFamily="2" charset="0"/>
              </a:rPr>
              <a:t>How is the Gird Evolving?</a:t>
            </a:r>
          </a:p>
        </p:txBody>
      </p:sp>
      <p:pic>
        <p:nvPicPr>
          <p:cNvPr id="3074" name="Picture 2" descr="Role of smart grid in renewable energy: An overview - ScienceDirect">
            <a:extLst>
              <a:ext uri="{FF2B5EF4-FFF2-40B4-BE49-F238E27FC236}">
                <a16:creationId xmlns:a16="http://schemas.microsoft.com/office/drawing/2014/main" id="{B45FB01B-E2A6-C24C-98E9-3B54F4A44B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3212" y="1981200"/>
            <a:ext cx="6196091" cy="36957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Peak Demand - Advanced Energy">
            <a:extLst>
              <a:ext uri="{FF2B5EF4-FFF2-40B4-BE49-F238E27FC236}">
                <a16:creationId xmlns:a16="http://schemas.microsoft.com/office/drawing/2014/main" id="{9DFD60A5-B8D7-734D-B1D9-CE9701E1CF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3694" y="1447800"/>
            <a:ext cx="5154931" cy="205740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U.S. Grid Energy Storage Factsheet | Center for Sustainable Systems">
            <a:extLst>
              <a:ext uri="{FF2B5EF4-FFF2-40B4-BE49-F238E27FC236}">
                <a16:creationId xmlns:a16="http://schemas.microsoft.com/office/drawing/2014/main" id="{5E59752E-8392-8F46-95FF-E18D9C5FD3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18958" y="3733800"/>
            <a:ext cx="4724401" cy="26535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0332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684212" y="-152400"/>
            <a:ext cx="9144001" cy="1371600"/>
          </a:xfrm>
        </p:spPr>
        <p:txBody>
          <a:bodyPr>
            <a:normAutofit/>
          </a:bodyPr>
          <a:lstStyle/>
          <a:p>
            <a:r>
              <a:rPr lang="en-US" sz="4400" dirty="0">
                <a:latin typeface="Times" pitchFamily="2" charset="0"/>
              </a:rPr>
              <a:t>How does the Smart Grid Help?</a:t>
            </a:r>
          </a:p>
        </p:txBody>
      </p:sp>
      <p:sp>
        <p:nvSpPr>
          <p:cNvPr id="15" name="Title 2">
            <a:extLst>
              <a:ext uri="{FF2B5EF4-FFF2-40B4-BE49-F238E27FC236}">
                <a16:creationId xmlns:a16="http://schemas.microsoft.com/office/drawing/2014/main" id="{D78E956C-1549-134D-AEC8-D047FD0E6060}"/>
              </a:ext>
            </a:extLst>
          </p:cNvPr>
          <p:cNvSpPr txBox="1">
            <a:spLocks/>
          </p:cNvSpPr>
          <p:nvPr/>
        </p:nvSpPr>
        <p:spPr>
          <a:xfrm>
            <a:off x="9516214" y="6361046"/>
            <a:ext cx="2895598" cy="649354"/>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6600" kern="1200" spc="100" baseline="0">
                <a:solidFill>
                  <a:schemeClr val="tx1"/>
                </a:solidFill>
                <a:latin typeface="+mj-lt"/>
                <a:ea typeface="+mj-ea"/>
                <a:cs typeface="+mj-cs"/>
              </a:defRPr>
            </a:lvl1pPr>
          </a:lstStyle>
          <a:p>
            <a:endParaRPr lang="en-US" sz="1100" dirty="0">
              <a:solidFill>
                <a:schemeClr val="accent1"/>
              </a:solidFill>
              <a:latin typeface="Times" pitchFamily="2" charset="0"/>
            </a:endParaRPr>
          </a:p>
        </p:txBody>
      </p:sp>
      <p:pic>
        <p:nvPicPr>
          <p:cNvPr id="3074" name="Picture 2">
            <a:extLst>
              <a:ext uri="{FF2B5EF4-FFF2-40B4-BE49-F238E27FC236}">
                <a16:creationId xmlns:a16="http://schemas.microsoft.com/office/drawing/2014/main" id="{F5336BCF-F798-654E-82C6-BD01A060C8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5542" b="5542"/>
          <a:stretch/>
        </p:blipFill>
        <p:spPr bwMode="auto">
          <a:xfrm>
            <a:off x="719277" y="4392878"/>
            <a:ext cx="2951341" cy="1968168"/>
          </a:xfrm>
          <a:prstGeom prst="roundRect">
            <a:avLst>
              <a:gd name="adj" fmla="val 18592"/>
            </a:avLst>
          </a:prstGeom>
          <a:solidFill>
            <a:srgbClr val="FFFFFF">
              <a:shade val="85000"/>
            </a:srgbClr>
          </a:solidFill>
          <a:ln>
            <a:noFill/>
          </a:ln>
          <a:effectLst>
            <a:reflection blurRad="12700" stA="38000" endPos="28000" dist="5000" dir="5400000" sy="-100000" algn="bl" rotWithShape="0"/>
          </a:effectLst>
        </p:spPr>
      </p:pic>
      <p:sp>
        <p:nvSpPr>
          <p:cNvPr id="5" name="TextBox 4">
            <a:extLst>
              <a:ext uri="{FF2B5EF4-FFF2-40B4-BE49-F238E27FC236}">
                <a16:creationId xmlns:a16="http://schemas.microsoft.com/office/drawing/2014/main" id="{37A49013-58E5-C64D-AB0E-0FD21FB43D3E}"/>
              </a:ext>
            </a:extLst>
          </p:cNvPr>
          <p:cNvSpPr txBox="1"/>
          <p:nvPr/>
        </p:nvSpPr>
        <p:spPr>
          <a:xfrm>
            <a:off x="867960" y="1441004"/>
            <a:ext cx="2951340" cy="584775"/>
          </a:xfrm>
          <a:prstGeom prst="rect">
            <a:avLst/>
          </a:prstGeom>
          <a:noFill/>
        </p:spPr>
        <p:txBody>
          <a:bodyPr wrap="square" rtlCol="0">
            <a:spAutoFit/>
          </a:bodyPr>
          <a:lstStyle/>
          <a:p>
            <a:r>
              <a:rPr lang="en-US" sz="3200" dirty="0">
                <a:latin typeface="Times" pitchFamily="2" charset="0"/>
              </a:rPr>
              <a:t>Physical Faults:</a:t>
            </a:r>
          </a:p>
        </p:txBody>
      </p:sp>
      <p:pic>
        <p:nvPicPr>
          <p:cNvPr id="3078" name="Picture 6">
            <a:extLst>
              <a:ext uri="{FF2B5EF4-FFF2-40B4-BE49-F238E27FC236}">
                <a16:creationId xmlns:a16="http://schemas.microsoft.com/office/drawing/2014/main" id="{249AE429-F072-B04E-A1A0-6081A5144C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2477" r="12477"/>
          <a:stretch/>
        </p:blipFill>
        <p:spPr bwMode="auto">
          <a:xfrm>
            <a:off x="4481512" y="1371600"/>
            <a:ext cx="3225800" cy="2149189"/>
          </a:xfrm>
          <a:prstGeom prst="roundRect">
            <a:avLst>
              <a:gd name="adj" fmla="val 17963"/>
            </a:avLst>
          </a:prstGeom>
          <a:solidFill>
            <a:srgbClr val="FFFFFF">
              <a:shade val="85000"/>
            </a:srgbClr>
          </a:solidFill>
          <a:ln>
            <a:noFill/>
          </a:ln>
          <a:effectLst>
            <a:reflection blurRad="12700" stA="38000" endPos="28000" dist="5000" dir="5400000" sy="-100000" algn="bl" rotWithShape="0"/>
          </a:effectLst>
        </p:spPr>
      </p:pic>
      <p:sp>
        <p:nvSpPr>
          <p:cNvPr id="22" name="TextBox 21">
            <a:extLst>
              <a:ext uri="{FF2B5EF4-FFF2-40B4-BE49-F238E27FC236}">
                <a16:creationId xmlns:a16="http://schemas.microsoft.com/office/drawing/2014/main" id="{D769C955-165F-ED4E-A5CE-3A8088597431}"/>
              </a:ext>
            </a:extLst>
          </p:cNvPr>
          <p:cNvSpPr txBox="1"/>
          <p:nvPr/>
        </p:nvSpPr>
        <p:spPr>
          <a:xfrm>
            <a:off x="4618742" y="3808103"/>
            <a:ext cx="2951340" cy="584775"/>
          </a:xfrm>
          <a:prstGeom prst="rect">
            <a:avLst/>
          </a:prstGeom>
          <a:noFill/>
        </p:spPr>
        <p:txBody>
          <a:bodyPr wrap="square" rtlCol="0">
            <a:spAutoFit/>
          </a:bodyPr>
          <a:lstStyle/>
          <a:p>
            <a:pPr algn="ctr"/>
            <a:r>
              <a:rPr lang="en-US" sz="3200" dirty="0">
                <a:latin typeface="Times" pitchFamily="2" charset="0"/>
              </a:rPr>
              <a:t>Data:</a:t>
            </a:r>
          </a:p>
        </p:txBody>
      </p:sp>
      <p:pic>
        <p:nvPicPr>
          <p:cNvPr id="3080" name="Picture 8">
            <a:extLst>
              <a:ext uri="{FF2B5EF4-FFF2-40B4-BE49-F238E27FC236}">
                <a16:creationId xmlns:a16="http://schemas.microsoft.com/office/drawing/2014/main" id="{30D7E669-AE2E-5E4A-AF08-F9B15C0B024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7652" b="7652"/>
          <a:stretch/>
        </p:blipFill>
        <p:spPr bwMode="auto">
          <a:xfrm>
            <a:off x="8355957" y="4392878"/>
            <a:ext cx="3472993" cy="1953163"/>
          </a:xfrm>
          <a:prstGeom prst="roundRect">
            <a:avLst>
              <a:gd name="adj" fmla="val 14564"/>
            </a:avLst>
          </a:prstGeom>
          <a:solidFill>
            <a:srgbClr val="FFFFFF">
              <a:shade val="85000"/>
            </a:srgbClr>
          </a:solidFill>
          <a:ln>
            <a:noFill/>
          </a:ln>
          <a:effectLst>
            <a:reflection blurRad="12700" stA="38000" endPos="28000" dist="5000" dir="5400000" sy="-100000" algn="bl" rotWithShape="0"/>
          </a:effectLst>
        </p:spPr>
      </p:pic>
      <p:sp>
        <p:nvSpPr>
          <p:cNvPr id="24" name="TextBox 23">
            <a:extLst>
              <a:ext uri="{FF2B5EF4-FFF2-40B4-BE49-F238E27FC236}">
                <a16:creationId xmlns:a16="http://schemas.microsoft.com/office/drawing/2014/main" id="{B4769168-002B-FD47-A5A7-3B2C1FAC2FCA}"/>
              </a:ext>
            </a:extLst>
          </p:cNvPr>
          <p:cNvSpPr txBox="1"/>
          <p:nvPr/>
        </p:nvSpPr>
        <p:spPr>
          <a:xfrm>
            <a:off x="8690869" y="1361555"/>
            <a:ext cx="2951340" cy="584775"/>
          </a:xfrm>
          <a:prstGeom prst="rect">
            <a:avLst/>
          </a:prstGeom>
          <a:noFill/>
        </p:spPr>
        <p:txBody>
          <a:bodyPr wrap="square" rtlCol="0">
            <a:spAutoFit/>
          </a:bodyPr>
          <a:lstStyle/>
          <a:p>
            <a:pPr algn="ctr"/>
            <a:r>
              <a:rPr lang="en-US" sz="3200" dirty="0">
                <a:latin typeface="Times" pitchFamily="2" charset="0"/>
              </a:rPr>
              <a:t>Optimizations:</a:t>
            </a:r>
          </a:p>
        </p:txBody>
      </p:sp>
      <p:sp>
        <p:nvSpPr>
          <p:cNvPr id="25" name="TextBox 24">
            <a:extLst>
              <a:ext uri="{FF2B5EF4-FFF2-40B4-BE49-F238E27FC236}">
                <a16:creationId xmlns:a16="http://schemas.microsoft.com/office/drawing/2014/main" id="{D1B027E0-22F1-954B-8816-821E749D5F2F}"/>
              </a:ext>
            </a:extLst>
          </p:cNvPr>
          <p:cNvSpPr txBox="1"/>
          <p:nvPr/>
        </p:nvSpPr>
        <p:spPr>
          <a:xfrm>
            <a:off x="476730" y="2241762"/>
            <a:ext cx="3733800" cy="2308324"/>
          </a:xfrm>
          <a:prstGeom prst="rect">
            <a:avLst/>
          </a:prstGeom>
          <a:noFill/>
        </p:spPr>
        <p:txBody>
          <a:bodyPr wrap="square" rtlCol="0">
            <a:spAutoFit/>
          </a:bodyPr>
          <a:lstStyle/>
          <a:p>
            <a:pPr marL="457200" indent="-457200">
              <a:buFont typeface="Arial" panose="020B0604020202020204" pitchFamily="34" charset="0"/>
              <a:buChar char="•"/>
            </a:pPr>
            <a:r>
              <a:rPr lang="en-US" sz="2400" dirty="0">
                <a:latin typeface="Times" pitchFamily="2" charset="0"/>
              </a:rPr>
              <a:t>Increased Uptime</a:t>
            </a:r>
          </a:p>
          <a:p>
            <a:pPr marL="457200" indent="-457200">
              <a:buFont typeface="Arial" panose="020B0604020202020204" pitchFamily="34" charset="0"/>
              <a:buChar char="•"/>
            </a:pPr>
            <a:r>
              <a:rPr lang="en-US" sz="2400" dirty="0">
                <a:latin typeface="Times" pitchFamily="2" charset="0"/>
              </a:rPr>
              <a:t>Dynamic Rerouting Around faults</a:t>
            </a:r>
          </a:p>
          <a:p>
            <a:pPr marL="457200" indent="-457200">
              <a:buFont typeface="Arial" panose="020B0604020202020204" pitchFamily="34" charset="0"/>
              <a:buChar char="•"/>
            </a:pPr>
            <a:r>
              <a:rPr lang="en-US" sz="2400" dirty="0">
                <a:latin typeface="Times" pitchFamily="2" charset="0"/>
              </a:rPr>
              <a:t>Remote Access/Control</a:t>
            </a:r>
          </a:p>
          <a:p>
            <a:pPr marL="457200" indent="-457200">
              <a:buFont typeface="Arial" panose="020B0604020202020204" pitchFamily="34" charset="0"/>
              <a:buChar char="•"/>
            </a:pPr>
            <a:r>
              <a:rPr lang="en-US" sz="2400" dirty="0">
                <a:latin typeface="Times" pitchFamily="2" charset="0"/>
              </a:rPr>
              <a:t>More Granular</a:t>
            </a:r>
          </a:p>
          <a:p>
            <a:endParaRPr lang="en-US" sz="2400" dirty="0">
              <a:latin typeface="Times" pitchFamily="2" charset="0"/>
            </a:endParaRPr>
          </a:p>
        </p:txBody>
      </p:sp>
      <p:sp>
        <p:nvSpPr>
          <p:cNvPr id="26" name="TextBox 25">
            <a:extLst>
              <a:ext uri="{FF2B5EF4-FFF2-40B4-BE49-F238E27FC236}">
                <a16:creationId xmlns:a16="http://schemas.microsoft.com/office/drawing/2014/main" id="{B997AD8C-B661-1747-93D8-B62BCF8FBC4E}"/>
              </a:ext>
            </a:extLst>
          </p:cNvPr>
          <p:cNvSpPr txBox="1"/>
          <p:nvPr/>
        </p:nvSpPr>
        <p:spPr>
          <a:xfrm>
            <a:off x="4352876" y="4419600"/>
            <a:ext cx="3733800" cy="2308324"/>
          </a:xfrm>
          <a:prstGeom prst="rect">
            <a:avLst/>
          </a:prstGeom>
          <a:noFill/>
        </p:spPr>
        <p:txBody>
          <a:bodyPr wrap="square" rtlCol="0">
            <a:spAutoFit/>
          </a:bodyPr>
          <a:lstStyle/>
          <a:p>
            <a:pPr marL="457200" indent="-457200">
              <a:buFont typeface="Arial" panose="020B0604020202020204" pitchFamily="34" charset="0"/>
              <a:buChar char="•"/>
            </a:pPr>
            <a:r>
              <a:rPr lang="en-US" sz="2400" dirty="0">
                <a:latin typeface="Times" pitchFamily="2" charset="0"/>
              </a:rPr>
              <a:t>Many New Metrics</a:t>
            </a:r>
          </a:p>
          <a:p>
            <a:pPr marL="457200" indent="-457200">
              <a:buFont typeface="Arial" panose="020B0604020202020204" pitchFamily="34" charset="0"/>
              <a:buChar char="•"/>
            </a:pPr>
            <a:r>
              <a:rPr lang="en-US" sz="2400" dirty="0">
                <a:latin typeface="Times" pitchFamily="2" charset="0"/>
              </a:rPr>
              <a:t>Real Time Data</a:t>
            </a:r>
          </a:p>
          <a:p>
            <a:pPr marL="457200" indent="-457200">
              <a:buFont typeface="Arial" panose="020B0604020202020204" pitchFamily="34" charset="0"/>
              <a:buChar char="•"/>
            </a:pPr>
            <a:r>
              <a:rPr lang="en-US" sz="2400" dirty="0">
                <a:latin typeface="Times" pitchFamily="2" charset="0"/>
              </a:rPr>
              <a:t>Common Failure Points</a:t>
            </a:r>
          </a:p>
          <a:p>
            <a:pPr marL="457200" indent="-457200">
              <a:buFont typeface="Arial" panose="020B0604020202020204" pitchFamily="34" charset="0"/>
              <a:buChar char="•"/>
            </a:pPr>
            <a:r>
              <a:rPr lang="en-US" sz="2400" dirty="0">
                <a:latin typeface="Times" pitchFamily="2" charset="0"/>
              </a:rPr>
              <a:t>Distributed Energy Consumption, Renewable Energy</a:t>
            </a:r>
          </a:p>
        </p:txBody>
      </p:sp>
      <p:sp>
        <p:nvSpPr>
          <p:cNvPr id="27" name="TextBox 26">
            <a:extLst>
              <a:ext uri="{FF2B5EF4-FFF2-40B4-BE49-F238E27FC236}">
                <a16:creationId xmlns:a16="http://schemas.microsoft.com/office/drawing/2014/main" id="{BF2EC045-A13C-E04C-9FAD-DFF45DC797F3}"/>
              </a:ext>
            </a:extLst>
          </p:cNvPr>
          <p:cNvSpPr txBox="1"/>
          <p:nvPr/>
        </p:nvSpPr>
        <p:spPr>
          <a:xfrm>
            <a:off x="8229022" y="2133600"/>
            <a:ext cx="3875034" cy="1569660"/>
          </a:xfrm>
          <a:prstGeom prst="rect">
            <a:avLst/>
          </a:prstGeom>
          <a:noFill/>
        </p:spPr>
        <p:txBody>
          <a:bodyPr wrap="square" rtlCol="0">
            <a:spAutoFit/>
          </a:bodyPr>
          <a:lstStyle/>
          <a:p>
            <a:pPr marL="457200" indent="-457200">
              <a:buFont typeface="Arial" panose="020B0604020202020204" pitchFamily="34" charset="0"/>
              <a:buChar char="•"/>
            </a:pPr>
            <a:r>
              <a:rPr lang="en-US" sz="2400" dirty="0">
                <a:latin typeface="Times" pitchFamily="2" charset="0"/>
              </a:rPr>
              <a:t>AI/Machine Learning</a:t>
            </a:r>
          </a:p>
          <a:p>
            <a:pPr marL="457200" indent="-457200">
              <a:buFont typeface="Arial" panose="020B0604020202020204" pitchFamily="34" charset="0"/>
              <a:buChar char="•"/>
            </a:pPr>
            <a:r>
              <a:rPr lang="en-US" sz="2400" dirty="0">
                <a:latin typeface="Times" pitchFamily="2" charset="0"/>
              </a:rPr>
              <a:t>System Wide Decisions</a:t>
            </a:r>
          </a:p>
          <a:p>
            <a:pPr marL="457200" indent="-457200">
              <a:buFont typeface="Arial" panose="020B0604020202020204" pitchFamily="34" charset="0"/>
              <a:buChar char="•"/>
            </a:pPr>
            <a:r>
              <a:rPr lang="en-US" sz="2400" dirty="0">
                <a:latin typeface="Times" pitchFamily="2" charset="0"/>
              </a:rPr>
              <a:t>More Prediction Data</a:t>
            </a:r>
          </a:p>
          <a:p>
            <a:pPr marL="457200" indent="-457200">
              <a:buFont typeface="Arial" panose="020B0604020202020204" pitchFamily="34" charset="0"/>
              <a:buChar char="•"/>
            </a:pPr>
            <a:r>
              <a:rPr lang="en-US" sz="2400" dirty="0">
                <a:latin typeface="Times" pitchFamily="2" charset="0"/>
              </a:rPr>
              <a:t>Distributed Generation</a:t>
            </a:r>
          </a:p>
        </p:txBody>
      </p:sp>
    </p:spTree>
    <p:extLst>
      <p:ext uri="{BB962C8B-B14F-4D97-AF65-F5344CB8AC3E}">
        <p14:creationId xmlns:p14="http://schemas.microsoft.com/office/powerpoint/2010/main" val="3595679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3"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
                                        <p:tgtEl>
                                          <p:spTgt spid="22"/>
                                        </p:tgtEl>
                                      </p:cBhvr>
                                    </p:animEffect>
                                    <p:anim calcmode="lin" valueType="num">
                                      <p:cBhvr>
                                        <p:cTn id="8" dur="400" fill="hold"/>
                                        <p:tgtEl>
                                          <p:spTgt spid="22"/>
                                        </p:tgtEl>
                                        <p:attrNameLst>
                                          <p:attrName>ppt_x</p:attrName>
                                        </p:attrNameLst>
                                      </p:cBhvr>
                                      <p:tavLst>
                                        <p:tav tm="0">
                                          <p:val>
                                            <p:strVal val="#ppt_x"/>
                                          </p:val>
                                        </p:tav>
                                        <p:tav tm="100000">
                                          <p:val>
                                            <p:strVal val="#ppt_x"/>
                                          </p:val>
                                        </p:tav>
                                      </p:tavLst>
                                    </p:anim>
                                    <p:anim calcmode="lin" valueType="num">
                                      <p:cBhvr>
                                        <p:cTn id="9" dur="400" fill="hold"/>
                                        <p:tgtEl>
                                          <p:spTgt spid="22"/>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22"/>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22"/>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par>
                                <p:cTn id="12" presetID="43" presetClass="entr" presetSubtype="0" fill="hold" nodeType="withEffect">
                                  <p:stCondLst>
                                    <p:cond delay="0"/>
                                  </p:stCondLst>
                                  <p:childTnLst>
                                    <p:set>
                                      <p:cBhvr>
                                        <p:cTn id="13" dur="1" fill="hold">
                                          <p:stCondLst>
                                            <p:cond delay="0"/>
                                          </p:stCondLst>
                                        </p:cTn>
                                        <p:tgtEl>
                                          <p:spTgt spid="3078"/>
                                        </p:tgtEl>
                                        <p:attrNameLst>
                                          <p:attrName>style.visibility</p:attrName>
                                        </p:attrNameLst>
                                      </p:cBhvr>
                                      <p:to>
                                        <p:strVal val="visible"/>
                                      </p:to>
                                    </p:set>
                                    <p:animEffect transition="in" filter="fade">
                                      <p:cBhvr>
                                        <p:cTn id="14" dur="100"/>
                                        <p:tgtEl>
                                          <p:spTgt spid="3078"/>
                                        </p:tgtEl>
                                      </p:cBhvr>
                                    </p:animEffect>
                                    <p:anim calcmode="lin" valueType="num">
                                      <p:cBhvr>
                                        <p:cTn id="15" dur="400" fill="hold"/>
                                        <p:tgtEl>
                                          <p:spTgt spid="3078"/>
                                        </p:tgtEl>
                                        <p:attrNameLst>
                                          <p:attrName>ppt_x</p:attrName>
                                        </p:attrNameLst>
                                      </p:cBhvr>
                                      <p:tavLst>
                                        <p:tav tm="0">
                                          <p:val>
                                            <p:strVal val="#ppt_x"/>
                                          </p:val>
                                        </p:tav>
                                        <p:tav tm="100000">
                                          <p:val>
                                            <p:strVal val="#ppt_x"/>
                                          </p:val>
                                        </p:tav>
                                      </p:tavLst>
                                    </p:anim>
                                    <p:anim calcmode="lin" valueType="num">
                                      <p:cBhvr>
                                        <p:cTn id="16" dur="400" fill="hold"/>
                                        <p:tgtEl>
                                          <p:spTgt spid="3078"/>
                                        </p:tgtEl>
                                        <p:attrNameLst>
                                          <p:attrName>ppt_y</p:attrName>
                                        </p:attrNameLst>
                                      </p:cBhvr>
                                      <p:tavLst>
                                        <p:tav tm="0">
                                          <p:val>
                                            <p:strVal val="#ppt_y+0.31"/>
                                          </p:val>
                                        </p:tav>
                                        <p:tav tm="100000">
                                          <p:val>
                                            <p:strVal val="#ppt_y+0.31"/>
                                          </p:val>
                                        </p:tav>
                                      </p:tavLst>
                                    </p:anim>
                                    <p:anim calcmode="lin" valueType="num">
                                      <p:cBhvr>
                                        <p:cTn id="17" dur="600" decel="50000" fill="hold">
                                          <p:stCondLst>
                                            <p:cond delay="400"/>
                                          </p:stCondLst>
                                        </p:cTn>
                                        <p:tgtEl>
                                          <p:spTgt spid="3078"/>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8" dur="600" decel="50000" fill="hold">
                                          <p:stCondLst>
                                            <p:cond delay="400"/>
                                          </p:stCondLst>
                                        </p:cTn>
                                        <p:tgtEl>
                                          <p:spTgt spid="3078"/>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1"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dissolve">
                                      <p:cBhvr>
                                        <p:cTn id="23" dur="500"/>
                                        <p:tgtEl>
                                          <p:spTgt spid="5"/>
                                        </p:tgtEl>
                                      </p:cBhvr>
                                    </p:animEffect>
                                  </p:childTnLst>
                                </p:cTn>
                              </p:par>
                              <p:par>
                                <p:cTn id="24" presetID="31" presetClass="entr" presetSubtype="0" fill="hold" nodeType="withEffect">
                                  <p:stCondLst>
                                    <p:cond delay="0"/>
                                  </p:stCondLst>
                                  <p:childTnLst>
                                    <p:set>
                                      <p:cBhvr>
                                        <p:cTn id="25" dur="1" fill="hold">
                                          <p:stCondLst>
                                            <p:cond delay="0"/>
                                          </p:stCondLst>
                                        </p:cTn>
                                        <p:tgtEl>
                                          <p:spTgt spid="3074"/>
                                        </p:tgtEl>
                                        <p:attrNameLst>
                                          <p:attrName>style.visibility</p:attrName>
                                        </p:attrNameLst>
                                      </p:cBhvr>
                                      <p:to>
                                        <p:strVal val="visible"/>
                                      </p:to>
                                    </p:set>
                                    <p:anim calcmode="lin" valueType="num">
                                      <p:cBhvr>
                                        <p:cTn id="26" dur="1000" fill="hold"/>
                                        <p:tgtEl>
                                          <p:spTgt spid="3074"/>
                                        </p:tgtEl>
                                        <p:attrNameLst>
                                          <p:attrName>ppt_w</p:attrName>
                                        </p:attrNameLst>
                                      </p:cBhvr>
                                      <p:tavLst>
                                        <p:tav tm="0">
                                          <p:val>
                                            <p:fltVal val="0"/>
                                          </p:val>
                                        </p:tav>
                                        <p:tav tm="100000">
                                          <p:val>
                                            <p:strVal val="#ppt_w"/>
                                          </p:val>
                                        </p:tav>
                                      </p:tavLst>
                                    </p:anim>
                                    <p:anim calcmode="lin" valueType="num">
                                      <p:cBhvr>
                                        <p:cTn id="27" dur="1000" fill="hold"/>
                                        <p:tgtEl>
                                          <p:spTgt spid="3074"/>
                                        </p:tgtEl>
                                        <p:attrNameLst>
                                          <p:attrName>ppt_h</p:attrName>
                                        </p:attrNameLst>
                                      </p:cBhvr>
                                      <p:tavLst>
                                        <p:tav tm="0">
                                          <p:val>
                                            <p:fltVal val="0"/>
                                          </p:val>
                                        </p:tav>
                                        <p:tav tm="100000">
                                          <p:val>
                                            <p:strVal val="#ppt_h"/>
                                          </p:val>
                                        </p:tav>
                                      </p:tavLst>
                                    </p:anim>
                                    <p:anim calcmode="lin" valueType="num">
                                      <p:cBhvr>
                                        <p:cTn id="28" dur="1000" fill="hold"/>
                                        <p:tgtEl>
                                          <p:spTgt spid="3074"/>
                                        </p:tgtEl>
                                        <p:attrNameLst>
                                          <p:attrName>style.rotation</p:attrName>
                                        </p:attrNameLst>
                                      </p:cBhvr>
                                      <p:tavLst>
                                        <p:tav tm="0">
                                          <p:val>
                                            <p:fltVal val="90"/>
                                          </p:val>
                                        </p:tav>
                                        <p:tav tm="100000">
                                          <p:val>
                                            <p:fltVal val="0"/>
                                          </p:val>
                                        </p:tav>
                                      </p:tavLst>
                                    </p:anim>
                                    <p:animEffect transition="in" filter="fade">
                                      <p:cBhvr>
                                        <p:cTn id="29" dur="1000"/>
                                        <p:tgtEl>
                                          <p:spTgt spid="3074"/>
                                        </p:tgtEl>
                                      </p:cBhvr>
                                    </p:animEffect>
                                  </p:childTnLst>
                                </p:cTn>
                              </p:par>
                            </p:childTnLst>
                          </p:cTn>
                        </p:par>
                      </p:childTnLst>
                    </p:cTn>
                  </p:par>
                  <p:par>
                    <p:cTn id="30" fill="hold">
                      <p:stCondLst>
                        <p:cond delay="indefinite"/>
                      </p:stCondLst>
                      <p:childTnLst>
                        <p:par>
                          <p:cTn id="31" fill="hold">
                            <p:stCondLst>
                              <p:cond delay="0"/>
                            </p:stCondLst>
                            <p:childTnLst>
                              <p:par>
                                <p:cTn id="32" presetID="31" presetClass="entr" presetSubtype="0" fill="hold" nodeType="clickEffect">
                                  <p:stCondLst>
                                    <p:cond delay="0"/>
                                  </p:stCondLst>
                                  <p:childTnLst>
                                    <p:set>
                                      <p:cBhvr>
                                        <p:cTn id="33" dur="1" fill="hold">
                                          <p:stCondLst>
                                            <p:cond delay="0"/>
                                          </p:stCondLst>
                                        </p:cTn>
                                        <p:tgtEl>
                                          <p:spTgt spid="3080"/>
                                        </p:tgtEl>
                                        <p:attrNameLst>
                                          <p:attrName>style.visibility</p:attrName>
                                        </p:attrNameLst>
                                      </p:cBhvr>
                                      <p:to>
                                        <p:strVal val="visible"/>
                                      </p:to>
                                    </p:set>
                                    <p:anim calcmode="lin" valueType="num">
                                      <p:cBhvr>
                                        <p:cTn id="34" dur="1000" fill="hold"/>
                                        <p:tgtEl>
                                          <p:spTgt spid="3080"/>
                                        </p:tgtEl>
                                        <p:attrNameLst>
                                          <p:attrName>ppt_w</p:attrName>
                                        </p:attrNameLst>
                                      </p:cBhvr>
                                      <p:tavLst>
                                        <p:tav tm="0">
                                          <p:val>
                                            <p:fltVal val="0"/>
                                          </p:val>
                                        </p:tav>
                                        <p:tav tm="100000">
                                          <p:val>
                                            <p:strVal val="#ppt_w"/>
                                          </p:val>
                                        </p:tav>
                                      </p:tavLst>
                                    </p:anim>
                                    <p:anim calcmode="lin" valueType="num">
                                      <p:cBhvr>
                                        <p:cTn id="35" dur="1000" fill="hold"/>
                                        <p:tgtEl>
                                          <p:spTgt spid="3080"/>
                                        </p:tgtEl>
                                        <p:attrNameLst>
                                          <p:attrName>ppt_h</p:attrName>
                                        </p:attrNameLst>
                                      </p:cBhvr>
                                      <p:tavLst>
                                        <p:tav tm="0">
                                          <p:val>
                                            <p:fltVal val="0"/>
                                          </p:val>
                                        </p:tav>
                                        <p:tav tm="100000">
                                          <p:val>
                                            <p:strVal val="#ppt_h"/>
                                          </p:val>
                                        </p:tav>
                                      </p:tavLst>
                                    </p:anim>
                                    <p:anim calcmode="lin" valueType="num">
                                      <p:cBhvr>
                                        <p:cTn id="36" dur="1000" fill="hold"/>
                                        <p:tgtEl>
                                          <p:spTgt spid="3080"/>
                                        </p:tgtEl>
                                        <p:attrNameLst>
                                          <p:attrName>style.rotation</p:attrName>
                                        </p:attrNameLst>
                                      </p:cBhvr>
                                      <p:tavLst>
                                        <p:tav tm="0">
                                          <p:val>
                                            <p:fltVal val="90"/>
                                          </p:val>
                                        </p:tav>
                                        <p:tav tm="100000">
                                          <p:val>
                                            <p:fltVal val="0"/>
                                          </p:val>
                                        </p:tav>
                                      </p:tavLst>
                                    </p:anim>
                                    <p:animEffect transition="in" filter="fade">
                                      <p:cBhvr>
                                        <p:cTn id="37" dur="1000"/>
                                        <p:tgtEl>
                                          <p:spTgt spid="3080"/>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dissolve">
                                      <p:cBhvr>
                                        <p:cTn id="40" dur="500"/>
                                        <p:tgtEl>
                                          <p:spTgt spid="24"/>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grpId="0" nodeType="click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dissolve">
                                      <p:cBhvr>
                                        <p:cTn id="45" dur="500"/>
                                        <p:tgtEl>
                                          <p:spTgt spid="25"/>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grpId="0" nodeType="clickEffect">
                                  <p:stCondLst>
                                    <p:cond delay="0"/>
                                  </p:stCondLst>
                                  <p:childTnLst>
                                    <p:set>
                                      <p:cBhvr>
                                        <p:cTn id="49" dur="1" fill="hold">
                                          <p:stCondLst>
                                            <p:cond delay="0"/>
                                          </p:stCondLst>
                                        </p:cTn>
                                        <p:tgtEl>
                                          <p:spTgt spid="26"/>
                                        </p:tgtEl>
                                        <p:attrNameLst>
                                          <p:attrName>style.visibility</p:attrName>
                                        </p:attrNameLst>
                                      </p:cBhvr>
                                      <p:to>
                                        <p:strVal val="visible"/>
                                      </p:to>
                                    </p:set>
                                    <p:animEffect transition="in" filter="dissolve">
                                      <p:cBhvr>
                                        <p:cTn id="50" dur="500"/>
                                        <p:tgtEl>
                                          <p:spTgt spid="26"/>
                                        </p:tgtEl>
                                      </p:cBhvr>
                                    </p:animEffect>
                                  </p:childTnLst>
                                </p:cTn>
                              </p:par>
                            </p:childTnLst>
                          </p:cTn>
                        </p:par>
                      </p:childTnLst>
                    </p:cTn>
                  </p:par>
                  <p:par>
                    <p:cTn id="51" fill="hold">
                      <p:stCondLst>
                        <p:cond delay="indefinite"/>
                      </p:stCondLst>
                      <p:childTnLst>
                        <p:par>
                          <p:cTn id="52" fill="hold">
                            <p:stCondLst>
                              <p:cond delay="0"/>
                            </p:stCondLst>
                            <p:childTnLst>
                              <p:par>
                                <p:cTn id="53" presetID="9" presetClass="entr" presetSubtype="0" fill="hold" grpId="0" nodeType="click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dissolve">
                                      <p:cBhvr>
                                        <p:cTn id="5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1"/>
      <p:bldP spid="22" grpId="0"/>
      <p:bldP spid="24" grpId="0"/>
      <p:bldP spid="25" grpId="0"/>
      <p:bldP spid="26" grpId="0"/>
      <p:bldP spid="2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684212" y="-218954"/>
            <a:ext cx="9795459" cy="1371600"/>
          </a:xfrm>
        </p:spPr>
        <p:txBody>
          <a:bodyPr>
            <a:normAutofit/>
          </a:bodyPr>
          <a:lstStyle/>
          <a:p>
            <a:r>
              <a:rPr lang="en-US" sz="4000" dirty="0">
                <a:latin typeface="Times" pitchFamily="2" charset="0"/>
              </a:rPr>
              <a:t>Smart Gird IoT Vulnerabilities?</a:t>
            </a:r>
          </a:p>
        </p:txBody>
      </p:sp>
      <p:sp>
        <p:nvSpPr>
          <p:cNvPr id="15" name="Title 2">
            <a:extLst>
              <a:ext uri="{FF2B5EF4-FFF2-40B4-BE49-F238E27FC236}">
                <a16:creationId xmlns:a16="http://schemas.microsoft.com/office/drawing/2014/main" id="{D78E956C-1549-134D-AEC8-D047FD0E6060}"/>
              </a:ext>
            </a:extLst>
          </p:cNvPr>
          <p:cNvSpPr txBox="1">
            <a:spLocks/>
          </p:cNvSpPr>
          <p:nvPr/>
        </p:nvSpPr>
        <p:spPr>
          <a:xfrm>
            <a:off x="9516214" y="6361046"/>
            <a:ext cx="2895598" cy="649354"/>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6600" kern="1200" spc="100" baseline="0">
                <a:solidFill>
                  <a:schemeClr val="tx1"/>
                </a:solidFill>
                <a:latin typeface="+mj-lt"/>
                <a:ea typeface="+mj-ea"/>
                <a:cs typeface="+mj-cs"/>
              </a:defRPr>
            </a:lvl1pPr>
          </a:lstStyle>
          <a:p>
            <a:endParaRPr lang="en-US" sz="1100" dirty="0">
              <a:solidFill>
                <a:schemeClr val="accent1"/>
              </a:solidFill>
              <a:latin typeface="Times" pitchFamily="2" charset="0"/>
            </a:endParaRPr>
          </a:p>
        </p:txBody>
      </p:sp>
      <p:sp>
        <p:nvSpPr>
          <p:cNvPr id="2" name="TextBox 1">
            <a:extLst>
              <a:ext uri="{FF2B5EF4-FFF2-40B4-BE49-F238E27FC236}">
                <a16:creationId xmlns:a16="http://schemas.microsoft.com/office/drawing/2014/main" id="{D64972EF-661E-C04A-9F84-32BA6E2E4A82}"/>
              </a:ext>
            </a:extLst>
          </p:cNvPr>
          <p:cNvSpPr txBox="1"/>
          <p:nvPr/>
        </p:nvSpPr>
        <p:spPr>
          <a:xfrm>
            <a:off x="698428" y="1500996"/>
            <a:ext cx="2790966" cy="830997"/>
          </a:xfrm>
          <a:prstGeom prst="rect">
            <a:avLst/>
          </a:prstGeom>
          <a:noFill/>
        </p:spPr>
        <p:txBody>
          <a:bodyPr wrap="square" rtlCol="0">
            <a:spAutoFit/>
          </a:bodyPr>
          <a:lstStyle/>
          <a:p>
            <a:pPr algn="ctr"/>
            <a:r>
              <a:rPr lang="en-US" sz="2400">
                <a:latin typeface="Times" pitchFamily="2" charset="0"/>
              </a:rPr>
              <a:t>Unauthorized Control </a:t>
            </a:r>
            <a:r>
              <a:rPr lang="en-US" sz="2400" dirty="0">
                <a:latin typeface="Times" pitchFamily="2" charset="0"/>
              </a:rPr>
              <a:t>Access</a:t>
            </a:r>
          </a:p>
        </p:txBody>
      </p:sp>
      <p:sp>
        <p:nvSpPr>
          <p:cNvPr id="19" name="TextBox 18">
            <a:extLst>
              <a:ext uri="{FF2B5EF4-FFF2-40B4-BE49-F238E27FC236}">
                <a16:creationId xmlns:a16="http://schemas.microsoft.com/office/drawing/2014/main" id="{ECBB0D46-73E0-364A-9FDD-739A50B08FC3}"/>
              </a:ext>
            </a:extLst>
          </p:cNvPr>
          <p:cNvSpPr txBox="1"/>
          <p:nvPr/>
        </p:nvSpPr>
        <p:spPr>
          <a:xfrm>
            <a:off x="4630607" y="3288117"/>
            <a:ext cx="2679679" cy="830997"/>
          </a:xfrm>
          <a:prstGeom prst="rect">
            <a:avLst/>
          </a:prstGeom>
          <a:noFill/>
        </p:spPr>
        <p:txBody>
          <a:bodyPr wrap="square" rtlCol="0">
            <a:spAutoFit/>
          </a:bodyPr>
          <a:lstStyle/>
          <a:p>
            <a:pPr algn="ctr"/>
            <a:r>
              <a:rPr lang="en-US" sz="2400" dirty="0">
                <a:latin typeface="Times" pitchFamily="2" charset="0"/>
              </a:rPr>
              <a:t>Network Interdependence </a:t>
            </a:r>
          </a:p>
        </p:txBody>
      </p:sp>
      <p:sp>
        <p:nvSpPr>
          <p:cNvPr id="20" name="TextBox 19">
            <a:extLst>
              <a:ext uri="{FF2B5EF4-FFF2-40B4-BE49-F238E27FC236}">
                <a16:creationId xmlns:a16="http://schemas.microsoft.com/office/drawing/2014/main" id="{BA0DAF37-48CE-344D-B376-6B9463B52080}"/>
              </a:ext>
            </a:extLst>
          </p:cNvPr>
          <p:cNvSpPr txBox="1"/>
          <p:nvPr/>
        </p:nvSpPr>
        <p:spPr>
          <a:xfrm>
            <a:off x="9154543" y="1637651"/>
            <a:ext cx="2209800" cy="461665"/>
          </a:xfrm>
          <a:prstGeom prst="rect">
            <a:avLst/>
          </a:prstGeom>
          <a:noFill/>
        </p:spPr>
        <p:txBody>
          <a:bodyPr wrap="square" rtlCol="0">
            <a:spAutoFit/>
          </a:bodyPr>
          <a:lstStyle/>
          <a:p>
            <a:pPr algn="ctr"/>
            <a:r>
              <a:rPr lang="en-US" sz="2400" dirty="0">
                <a:latin typeface="Times" pitchFamily="2" charset="0"/>
              </a:rPr>
              <a:t>Physical Access</a:t>
            </a:r>
          </a:p>
        </p:txBody>
      </p:sp>
      <p:sp>
        <p:nvSpPr>
          <p:cNvPr id="21" name="TextBox 20">
            <a:extLst>
              <a:ext uri="{FF2B5EF4-FFF2-40B4-BE49-F238E27FC236}">
                <a16:creationId xmlns:a16="http://schemas.microsoft.com/office/drawing/2014/main" id="{5FD2B6FF-EA09-DC41-91DA-79E2460FD415}"/>
              </a:ext>
            </a:extLst>
          </p:cNvPr>
          <p:cNvSpPr txBox="1"/>
          <p:nvPr/>
        </p:nvSpPr>
        <p:spPr>
          <a:xfrm>
            <a:off x="3739587" y="4737870"/>
            <a:ext cx="2887461" cy="830997"/>
          </a:xfrm>
          <a:prstGeom prst="rect">
            <a:avLst/>
          </a:prstGeom>
          <a:noFill/>
        </p:spPr>
        <p:txBody>
          <a:bodyPr wrap="square" rtlCol="0">
            <a:spAutoFit/>
          </a:bodyPr>
          <a:lstStyle/>
          <a:p>
            <a:pPr algn="ctr"/>
            <a:r>
              <a:rPr lang="en-US" sz="2400" dirty="0">
                <a:latin typeface="Times" pitchFamily="2" charset="0"/>
              </a:rPr>
              <a:t>Server-Side Uptime &amp; High Availability</a:t>
            </a:r>
          </a:p>
        </p:txBody>
      </p:sp>
      <p:sp>
        <p:nvSpPr>
          <p:cNvPr id="23" name="TextBox 22">
            <a:extLst>
              <a:ext uri="{FF2B5EF4-FFF2-40B4-BE49-F238E27FC236}">
                <a16:creationId xmlns:a16="http://schemas.microsoft.com/office/drawing/2014/main" id="{38114A3B-7DF2-C745-9D48-F61F8B18D4F0}"/>
              </a:ext>
            </a:extLst>
          </p:cNvPr>
          <p:cNvSpPr txBox="1"/>
          <p:nvPr/>
        </p:nvSpPr>
        <p:spPr>
          <a:xfrm>
            <a:off x="6899230" y="4635374"/>
            <a:ext cx="2616984" cy="830997"/>
          </a:xfrm>
          <a:prstGeom prst="rect">
            <a:avLst/>
          </a:prstGeom>
          <a:noFill/>
        </p:spPr>
        <p:txBody>
          <a:bodyPr wrap="square" rtlCol="0">
            <a:spAutoFit/>
          </a:bodyPr>
          <a:lstStyle/>
          <a:p>
            <a:pPr algn="ctr"/>
            <a:r>
              <a:rPr lang="en-US" sz="2400" dirty="0">
                <a:latin typeface="Times" pitchFamily="2" charset="0"/>
              </a:rPr>
              <a:t>Traffic Analysis and Snooping</a:t>
            </a:r>
          </a:p>
        </p:txBody>
      </p:sp>
      <p:pic>
        <p:nvPicPr>
          <p:cNvPr id="7172" name="Picture 4">
            <a:extLst>
              <a:ext uri="{FF2B5EF4-FFF2-40B4-BE49-F238E27FC236}">
                <a16:creationId xmlns:a16="http://schemas.microsoft.com/office/drawing/2014/main" id="{1AF4CF88-9C13-EB4E-ACC4-668686DC8D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4941" b="4941"/>
          <a:stretch/>
        </p:blipFill>
        <p:spPr bwMode="auto">
          <a:xfrm>
            <a:off x="836611" y="2565567"/>
            <a:ext cx="2514600" cy="150876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7174" name="Picture 6">
            <a:extLst>
              <a:ext uri="{FF2B5EF4-FFF2-40B4-BE49-F238E27FC236}">
                <a16:creationId xmlns:a16="http://schemas.microsoft.com/office/drawing/2014/main" id="{647C59EC-8D30-684A-9B05-DDAB718289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9574" b="9574"/>
          <a:stretch/>
        </p:blipFill>
        <p:spPr bwMode="auto">
          <a:xfrm>
            <a:off x="4094543" y="1500996"/>
            <a:ext cx="3751809" cy="155682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7176" name="Picture 8">
            <a:extLst>
              <a:ext uri="{FF2B5EF4-FFF2-40B4-BE49-F238E27FC236}">
                <a16:creationId xmlns:a16="http://schemas.microsoft.com/office/drawing/2014/main" id="{B11A126B-45C3-304A-A14A-ED7CD64E6CA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3512" b="3512"/>
          <a:stretch/>
        </p:blipFill>
        <p:spPr bwMode="auto">
          <a:xfrm>
            <a:off x="9359741" y="4477895"/>
            <a:ext cx="2618010" cy="1350946"/>
          </a:xfrm>
          <a:prstGeom prst="snip2DiagRect">
            <a:avLst>
              <a:gd name="adj1" fmla="val 0"/>
              <a:gd name="adj2" fmla="val 16667"/>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7178" name="Picture 10">
            <a:extLst>
              <a:ext uri="{FF2B5EF4-FFF2-40B4-BE49-F238E27FC236}">
                <a16:creationId xmlns:a16="http://schemas.microsoft.com/office/drawing/2014/main" id="{FF5706D3-764E-CD47-825E-903F8446E56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5439" r="15439"/>
          <a:stretch/>
        </p:blipFill>
        <p:spPr bwMode="auto">
          <a:xfrm>
            <a:off x="9455100" y="2114675"/>
            <a:ext cx="1799403" cy="1952434"/>
          </a:xfrm>
          <a:prstGeom prst="snip2DiagRect">
            <a:avLst>
              <a:gd name="adj1" fmla="val 0"/>
              <a:gd name="adj2" fmla="val 20526"/>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7180" name="Picture 12">
            <a:extLst>
              <a:ext uri="{FF2B5EF4-FFF2-40B4-BE49-F238E27FC236}">
                <a16:creationId xmlns:a16="http://schemas.microsoft.com/office/drawing/2014/main" id="{A3D70788-9BD1-0444-9051-15EED118058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21890" r="21890"/>
          <a:stretch/>
        </p:blipFill>
        <p:spPr bwMode="auto">
          <a:xfrm>
            <a:off x="844752" y="4562603"/>
            <a:ext cx="2887460" cy="199866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29" name="TextBox 28">
            <a:extLst>
              <a:ext uri="{FF2B5EF4-FFF2-40B4-BE49-F238E27FC236}">
                <a16:creationId xmlns:a16="http://schemas.microsoft.com/office/drawing/2014/main" id="{3EBF4AB2-1CE6-4843-BC1D-E94BE700C8A3}"/>
              </a:ext>
            </a:extLst>
          </p:cNvPr>
          <p:cNvSpPr txBox="1"/>
          <p:nvPr/>
        </p:nvSpPr>
        <p:spPr>
          <a:xfrm>
            <a:off x="4654097" y="6100948"/>
            <a:ext cx="4089029" cy="584775"/>
          </a:xfrm>
          <a:prstGeom prst="rect">
            <a:avLst/>
          </a:prstGeom>
          <a:noFill/>
        </p:spPr>
        <p:txBody>
          <a:bodyPr wrap="square" rtlCol="0">
            <a:spAutoFit/>
          </a:bodyPr>
          <a:lstStyle/>
          <a:p>
            <a:pPr algn="ctr"/>
            <a:r>
              <a:rPr lang="en-US" sz="3200" dirty="0">
                <a:latin typeface="Times" pitchFamily="2" charset="0"/>
              </a:rPr>
              <a:t>And More…</a:t>
            </a:r>
          </a:p>
        </p:txBody>
      </p:sp>
    </p:spTree>
    <p:extLst>
      <p:ext uri="{BB962C8B-B14F-4D97-AF65-F5344CB8AC3E}">
        <p14:creationId xmlns:p14="http://schemas.microsoft.com/office/powerpoint/2010/main" val="2290776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par>
                                <p:cTn id="8" presetID="5" presetClass="entr" presetSubtype="10" fill="hold" nodeType="withEffect">
                                  <p:stCondLst>
                                    <p:cond delay="0"/>
                                  </p:stCondLst>
                                  <p:childTnLst>
                                    <p:set>
                                      <p:cBhvr>
                                        <p:cTn id="9" dur="1" fill="hold">
                                          <p:stCondLst>
                                            <p:cond delay="0"/>
                                          </p:stCondLst>
                                        </p:cTn>
                                        <p:tgtEl>
                                          <p:spTgt spid="7172"/>
                                        </p:tgtEl>
                                        <p:attrNameLst>
                                          <p:attrName>style.visibility</p:attrName>
                                        </p:attrNameLst>
                                      </p:cBhvr>
                                      <p:to>
                                        <p:strVal val="visible"/>
                                      </p:to>
                                    </p:set>
                                    <p:animEffect transition="in" filter="checkerboard(across)">
                                      <p:cBhvr>
                                        <p:cTn id="10" dur="500"/>
                                        <p:tgtEl>
                                          <p:spTgt spid="7172"/>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barn(inVertical)">
                                      <p:cBhvr>
                                        <p:cTn id="15" dur="500"/>
                                        <p:tgtEl>
                                          <p:spTgt spid="20"/>
                                        </p:tgtEl>
                                      </p:cBhvr>
                                    </p:animEffect>
                                  </p:childTnLst>
                                </p:cTn>
                              </p:par>
                              <p:par>
                                <p:cTn id="16" presetID="16" presetClass="entr" presetSubtype="21" fill="hold" nodeType="withEffect">
                                  <p:stCondLst>
                                    <p:cond delay="0"/>
                                  </p:stCondLst>
                                  <p:childTnLst>
                                    <p:set>
                                      <p:cBhvr>
                                        <p:cTn id="17" dur="1" fill="hold">
                                          <p:stCondLst>
                                            <p:cond delay="0"/>
                                          </p:stCondLst>
                                        </p:cTn>
                                        <p:tgtEl>
                                          <p:spTgt spid="7176"/>
                                        </p:tgtEl>
                                        <p:attrNameLst>
                                          <p:attrName>style.visibility</p:attrName>
                                        </p:attrNameLst>
                                      </p:cBhvr>
                                      <p:to>
                                        <p:strVal val="visible"/>
                                      </p:to>
                                    </p:set>
                                    <p:animEffect transition="in" filter="barn(inVertical)">
                                      <p:cBhvr>
                                        <p:cTn id="18" dur="500"/>
                                        <p:tgtEl>
                                          <p:spTgt spid="7176"/>
                                        </p:tgtEl>
                                      </p:cBhvr>
                                    </p:animEffect>
                                  </p:childTnLst>
                                </p:cTn>
                              </p:par>
                            </p:childTnLst>
                          </p:cTn>
                        </p:par>
                      </p:childTnLst>
                    </p:cTn>
                  </p:par>
                  <p:par>
                    <p:cTn id="19" fill="hold">
                      <p:stCondLst>
                        <p:cond delay="indefinite"/>
                      </p:stCondLst>
                      <p:childTnLst>
                        <p:par>
                          <p:cTn id="20" fill="hold">
                            <p:stCondLst>
                              <p:cond delay="0"/>
                            </p:stCondLst>
                            <p:childTnLst>
                              <p:par>
                                <p:cTn id="21" presetID="20" presetClass="entr" presetSubtype="0" fill="hold" nodeType="clickEffect">
                                  <p:stCondLst>
                                    <p:cond delay="0"/>
                                  </p:stCondLst>
                                  <p:childTnLst>
                                    <p:set>
                                      <p:cBhvr>
                                        <p:cTn id="22" dur="1" fill="hold">
                                          <p:stCondLst>
                                            <p:cond delay="0"/>
                                          </p:stCondLst>
                                        </p:cTn>
                                        <p:tgtEl>
                                          <p:spTgt spid="7174"/>
                                        </p:tgtEl>
                                        <p:attrNameLst>
                                          <p:attrName>style.visibility</p:attrName>
                                        </p:attrNameLst>
                                      </p:cBhvr>
                                      <p:to>
                                        <p:strVal val="visible"/>
                                      </p:to>
                                    </p:set>
                                    <p:animEffect transition="in" filter="wedge">
                                      <p:cBhvr>
                                        <p:cTn id="23" dur="2000"/>
                                        <p:tgtEl>
                                          <p:spTgt spid="7174"/>
                                        </p:tgtEl>
                                      </p:cBhvr>
                                    </p:animEffect>
                                  </p:childTnLst>
                                </p:cTn>
                              </p:par>
                              <p:par>
                                <p:cTn id="24" presetID="20" presetClass="entr" presetSubtype="0" fill="hold" grpId="0"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edge">
                                      <p:cBhvr>
                                        <p:cTn id="26" dur="2000"/>
                                        <p:tgtEl>
                                          <p:spTgt spid="19"/>
                                        </p:tgtEl>
                                      </p:cBhvr>
                                    </p:animEffect>
                                  </p:childTnLst>
                                </p:cTn>
                              </p:par>
                            </p:childTnLst>
                          </p:cTn>
                        </p:par>
                      </p:childTnLst>
                    </p:cTn>
                  </p:par>
                  <p:par>
                    <p:cTn id="27" fill="hold">
                      <p:stCondLst>
                        <p:cond delay="indefinite"/>
                      </p:stCondLst>
                      <p:childTnLst>
                        <p:par>
                          <p:cTn id="28" fill="hold">
                            <p:stCondLst>
                              <p:cond delay="0"/>
                            </p:stCondLst>
                            <p:childTnLst>
                              <p:par>
                                <p:cTn id="29" presetID="21" presetClass="entr" presetSubtype="1" fill="hold" nodeType="clickEffect">
                                  <p:stCondLst>
                                    <p:cond delay="0"/>
                                  </p:stCondLst>
                                  <p:childTnLst>
                                    <p:set>
                                      <p:cBhvr>
                                        <p:cTn id="30" dur="1" fill="hold">
                                          <p:stCondLst>
                                            <p:cond delay="0"/>
                                          </p:stCondLst>
                                        </p:cTn>
                                        <p:tgtEl>
                                          <p:spTgt spid="7180"/>
                                        </p:tgtEl>
                                        <p:attrNameLst>
                                          <p:attrName>style.visibility</p:attrName>
                                        </p:attrNameLst>
                                      </p:cBhvr>
                                      <p:to>
                                        <p:strVal val="visible"/>
                                      </p:to>
                                    </p:set>
                                    <p:animEffect transition="in" filter="wheel(1)">
                                      <p:cBhvr>
                                        <p:cTn id="31" dur="2000"/>
                                        <p:tgtEl>
                                          <p:spTgt spid="7180"/>
                                        </p:tgtEl>
                                      </p:cBhvr>
                                    </p:animEffect>
                                  </p:childTnLst>
                                </p:cTn>
                              </p:par>
                              <p:par>
                                <p:cTn id="32" presetID="21" presetClass="entr" presetSubtype="1" fill="hold" grpId="0"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wheel(1)">
                                      <p:cBhvr>
                                        <p:cTn id="34" dur="2000"/>
                                        <p:tgtEl>
                                          <p:spTgt spid="21"/>
                                        </p:tgtEl>
                                      </p:cBhvr>
                                    </p:animEffect>
                                  </p:childTnLst>
                                </p:cTn>
                              </p:par>
                            </p:childTnLst>
                          </p:cTn>
                        </p:par>
                      </p:childTnLst>
                    </p:cTn>
                  </p:par>
                  <p:par>
                    <p:cTn id="35" fill="hold">
                      <p:stCondLst>
                        <p:cond delay="indefinite"/>
                      </p:stCondLst>
                      <p:childTnLst>
                        <p:par>
                          <p:cTn id="36" fill="hold">
                            <p:stCondLst>
                              <p:cond delay="0"/>
                            </p:stCondLst>
                            <p:childTnLst>
                              <p:par>
                                <p:cTn id="37" presetID="12" presetClass="entr" presetSubtype="4" fill="hold" nodeType="clickEffect">
                                  <p:stCondLst>
                                    <p:cond delay="0"/>
                                  </p:stCondLst>
                                  <p:childTnLst>
                                    <p:set>
                                      <p:cBhvr>
                                        <p:cTn id="38" dur="1" fill="hold">
                                          <p:stCondLst>
                                            <p:cond delay="0"/>
                                          </p:stCondLst>
                                        </p:cTn>
                                        <p:tgtEl>
                                          <p:spTgt spid="7178"/>
                                        </p:tgtEl>
                                        <p:attrNameLst>
                                          <p:attrName>style.visibility</p:attrName>
                                        </p:attrNameLst>
                                      </p:cBhvr>
                                      <p:to>
                                        <p:strVal val="visible"/>
                                      </p:to>
                                    </p:set>
                                    <p:anim calcmode="lin" valueType="num">
                                      <p:cBhvr additive="base">
                                        <p:cTn id="39" dur="500"/>
                                        <p:tgtEl>
                                          <p:spTgt spid="7178"/>
                                        </p:tgtEl>
                                        <p:attrNameLst>
                                          <p:attrName>ppt_y</p:attrName>
                                        </p:attrNameLst>
                                      </p:cBhvr>
                                      <p:tavLst>
                                        <p:tav tm="0">
                                          <p:val>
                                            <p:strVal val="#ppt_y+#ppt_h*1.125000"/>
                                          </p:val>
                                        </p:tav>
                                        <p:tav tm="100000">
                                          <p:val>
                                            <p:strVal val="#ppt_y"/>
                                          </p:val>
                                        </p:tav>
                                      </p:tavLst>
                                    </p:anim>
                                    <p:animEffect transition="in" filter="wipe(up)">
                                      <p:cBhvr>
                                        <p:cTn id="40" dur="500"/>
                                        <p:tgtEl>
                                          <p:spTgt spid="7178"/>
                                        </p:tgtEl>
                                      </p:cBhvr>
                                    </p:animEffect>
                                  </p:childTnLst>
                                </p:cTn>
                              </p:par>
                              <p:par>
                                <p:cTn id="41" presetID="12" presetClass="entr" presetSubtype="4"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500"/>
                                        <p:tgtEl>
                                          <p:spTgt spid="23"/>
                                        </p:tgtEl>
                                        <p:attrNameLst>
                                          <p:attrName>ppt_y</p:attrName>
                                        </p:attrNameLst>
                                      </p:cBhvr>
                                      <p:tavLst>
                                        <p:tav tm="0">
                                          <p:val>
                                            <p:strVal val="#ppt_y+#ppt_h*1.125000"/>
                                          </p:val>
                                        </p:tav>
                                        <p:tav tm="100000">
                                          <p:val>
                                            <p:strVal val="#ppt_y"/>
                                          </p:val>
                                        </p:tav>
                                      </p:tavLst>
                                    </p:anim>
                                    <p:animEffect transition="in" filter="wipe(up)">
                                      <p:cBhvr>
                                        <p:cTn id="44" dur="500"/>
                                        <p:tgtEl>
                                          <p:spTgt spid="23"/>
                                        </p:tgtEl>
                                      </p:cBhvr>
                                    </p:animEffect>
                                  </p:childTnLst>
                                </p:cTn>
                              </p:par>
                            </p:childTnLst>
                          </p:cTn>
                        </p:par>
                      </p:childTnLst>
                    </p:cTn>
                  </p:par>
                  <p:par>
                    <p:cTn id="45" fill="hold">
                      <p:stCondLst>
                        <p:cond delay="indefinite"/>
                      </p:stCondLst>
                      <p:childTnLst>
                        <p:par>
                          <p:cTn id="46" fill="hold">
                            <p:stCondLst>
                              <p:cond delay="0"/>
                            </p:stCondLst>
                            <p:childTnLst>
                              <p:par>
                                <p:cTn id="47" presetID="17" presetClass="entr" presetSubtype="10" fill="hold" grpId="0" nodeType="clickEffect">
                                  <p:stCondLst>
                                    <p:cond delay="0"/>
                                  </p:stCondLst>
                                  <p:childTnLst>
                                    <p:set>
                                      <p:cBhvr>
                                        <p:cTn id="48" dur="1" fill="hold">
                                          <p:stCondLst>
                                            <p:cond delay="0"/>
                                          </p:stCondLst>
                                        </p:cTn>
                                        <p:tgtEl>
                                          <p:spTgt spid="29"/>
                                        </p:tgtEl>
                                        <p:attrNameLst>
                                          <p:attrName>style.visibility</p:attrName>
                                        </p:attrNameLst>
                                      </p:cBhvr>
                                      <p:to>
                                        <p:strVal val="visible"/>
                                      </p:to>
                                    </p:set>
                                    <p:anim calcmode="lin" valueType="num">
                                      <p:cBhvr>
                                        <p:cTn id="49" dur="500" fill="hold"/>
                                        <p:tgtEl>
                                          <p:spTgt spid="29"/>
                                        </p:tgtEl>
                                        <p:attrNameLst>
                                          <p:attrName>ppt_w</p:attrName>
                                        </p:attrNameLst>
                                      </p:cBhvr>
                                      <p:tavLst>
                                        <p:tav tm="0">
                                          <p:val>
                                            <p:fltVal val="0"/>
                                          </p:val>
                                        </p:tav>
                                        <p:tav tm="100000">
                                          <p:val>
                                            <p:strVal val="#ppt_w"/>
                                          </p:val>
                                        </p:tav>
                                      </p:tavLst>
                                    </p:anim>
                                    <p:anim calcmode="lin" valueType="num">
                                      <p:cBhvr>
                                        <p:cTn id="50" dur="500" fill="hold"/>
                                        <p:tgtEl>
                                          <p:spTgt spid="2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9" grpId="0"/>
      <p:bldP spid="20" grpId="0"/>
      <p:bldP spid="21" grpId="0"/>
      <p:bldP spid="23" grpId="0"/>
      <p:bldP spid="2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2">
            <a:extLst>
              <a:ext uri="{FF2B5EF4-FFF2-40B4-BE49-F238E27FC236}">
                <a16:creationId xmlns:a16="http://schemas.microsoft.com/office/drawing/2014/main" id="{06A6B227-1220-4343-A7C0-660DA80CBC52}"/>
              </a:ext>
            </a:extLst>
          </p:cNvPr>
          <p:cNvSpPr>
            <a:spLocks noGrp="1"/>
          </p:cNvSpPr>
          <p:nvPr>
            <p:ph type="title"/>
          </p:nvPr>
        </p:nvSpPr>
        <p:spPr>
          <a:xfrm>
            <a:off x="684212" y="-152400"/>
            <a:ext cx="10591800" cy="1371600"/>
          </a:xfrm>
        </p:spPr>
        <p:txBody>
          <a:bodyPr>
            <a:normAutofit fontScale="90000"/>
          </a:bodyPr>
          <a:lstStyle/>
          <a:p>
            <a:r>
              <a:rPr lang="en-US" sz="4800" dirty="0">
                <a:latin typeface="Times" pitchFamily="2" charset="0"/>
              </a:rPr>
              <a:t>Grid Interconnectedness and Codependence?</a:t>
            </a:r>
          </a:p>
        </p:txBody>
      </p:sp>
      <p:sp>
        <p:nvSpPr>
          <p:cNvPr id="3" name="Title 12">
            <a:extLst>
              <a:ext uri="{FF2B5EF4-FFF2-40B4-BE49-F238E27FC236}">
                <a16:creationId xmlns:a16="http://schemas.microsoft.com/office/drawing/2014/main" id="{3F519D5A-BDD2-5741-8661-C24628527E3F}"/>
              </a:ext>
            </a:extLst>
          </p:cNvPr>
          <p:cNvSpPr txBox="1">
            <a:spLocks/>
          </p:cNvSpPr>
          <p:nvPr/>
        </p:nvSpPr>
        <p:spPr>
          <a:xfrm>
            <a:off x="455612" y="4800600"/>
            <a:ext cx="11582400" cy="1464594"/>
          </a:xfrm>
          <a:prstGeom prst="rect">
            <a:avLst/>
          </a:prstGeom>
        </p:spPr>
        <p:txBody>
          <a:bodyPr vert="horz" lIns="91440" tIns="45720" rIns="91440" bIns="45720" rtlCol="0" anchor="b">
            <a:normAutofit lnSpcReduction="10000"/>
          </a:bodyPr>
          <a:lstStyle>
            <a:lvl1pPr algn="l" defTabSz="914400" rtl="0" eaLnBrk="1" latinLnBrk="0" hangingPunct="1">
              <a:lnSpc>
                <a:spcPct val="90000"/>
              </a:lnSpc>
              <a:spcBef>
                <a:spcPct val="0"/>
              </a:spcBef>
              <a:buNone/>
              <a:defRPr sz="3600" kern="1200" spc="100" baseline="0">
                <a:solidFill>
                  <a:schemeClr val="tx1"/>
                </a:solidFill>
                <a:latin typeface="+mj-lt"/>
                <a:ea typeface="+mj-ea"/>
                <a:cs typeface="+mj-cs"/>
              </a:defRPr>
            </a:lvl1pPr>
          </a:lstStyle>
          <a:p>
            <a:pPr marL="571500" indent="-571500">
              <a:lnSpc>
                <a:spcPct val="150000"/>
              </a:lnSpc>
              <a:buFont typeface="Arial" panose="020B0604020202020204" pitchFamily="34" charset="0"/>
              <a:buChar char="•"/>
            </a:pPr>
            <a:r>
              <a:rPr lang="en-US" sz="3200" dirty="0">
                <a:latin typeface="Times" pitchFamily="2" charset="0"/>
              </a:rPr>
              <a:t>How does telecommunications equipment get power?</a:t>
            </a:r>
          </a:p>
          <a:p>
            <a:pPr marL="571500" indent="-571500">
              <a:lnSpc>
                <a:spcPct val="150000"/>
              </a:lnSpc>
              <a:buFont typeface="Arial" panose="020B0604020202020204" pitchFamily="34" charset="0"/>
              <a:buChar char="•"/>
            </a:pPr>
            <a:r>
              <a:rPr lang="en-US" sz="3200" dirty="0">
                <a:latin typeface="Times" pitchFamily="2" charset="0"/>
              </a:rPr>
              <a:t>How does the Smart Grid build redundancy over the Internet? </a:t>
            </a:r>
          </a:p>
        </p:txBody>
      </p:sp>
      <p:pic>
        <p:nvPicPr>
          <p:cNvPr id="1026" name="Picture 2" descr="Smart Grid Concept and Characteristics">
            <a:extLst>
              <a:ext uri="{FF2B5EF4-FFF2-40B4-BE49-F238E27FC236}">
                <a16:creationId xmlns:a16="http://schemas.microsoft.com/office/drawing/2014/main" id="{52239D8A-2653-4B4E-8E06-D78B5F0371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2511" y="1326444"/>
            <a:ext cx="7315201" cy="3505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0129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2">
            <a:extLst>
              <a:ext uri="{FF2B5EF4-FFF2-40B4-BE49-F238E27FC236}">
                <a16:creationId xmlns:a16="http://schemas.microsoft.com/office/drawing/2014/main" id="{06A6B227-1220-4343-A7C0-660DA80CBC52}"/>
              </a:ext>
            </a:extLst>
          </p:cNvPr>
          <p:cNvSpPr>
            <a:spLocks noGrp="1"/>
          </p:cNvSpPr>
          <p:nvPr>
            <p:ph type="title"/>
          </p:nvPr>
        </p:nvSpPr>
        <p:spPr>
          <a:xfrm>
            <a:off x="684212" y="-152400"/>
            <a:ext cx="10591800" cy="1371600"/>
          </a:xfrm>
        </p:spPr>
        <p:txBody>
          <a:bodyPr>
            <a:normAutofit/>
          </a:bodyPr>
          <a:lstStyle/>
          <a:p>
            <a:r>
              <a:rPr lang="en-US" sz="4800" dirty="0">
                <a:latin typeface="Times" pitchFamily="2" charset="0"/>
              </a:rPr>
              <a:t>Home Consumption and IoT?</a:t>
            </a:r>
          </a:p>
        </p:txBody>
      </p:sp>
      <p:sp>
        <p:nvSpPr>
          <p:cNvPr id="3" name="Title 12">
            <a:extLst>
              <a:ext uri="{FF2B5EF4-FFF2-40B4-BE49-F238E27FC236}">
                <a16:creationId xmlns:a16="http://schemas.microsoft.com/office/drawing/2014/main" id="{3F519D5A-BDD2-5741-8661-C24628527E3F}"/>
              </a:ext>
            </a:extLst>
          </p:cNvPr>
          <p:cNvSpPr txBox="1">
            <a:spLocks/>
          </p:cNvSpPr>
          <p:nvPr/>
        </p:nvSpPr>
        <p:spPr>
          <a:xfrm>
            <a:off x="455612" y="2514600"/>
            <a:ext cx="11582400" cy="375059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spc="100" baseline="0">
                <a:solidFill>
                  <a:schemeClr val="tx1"/>
                </a:solidFill>
                <a:latin typeface="+mj-lt"/>
                <a:ea typeface="+mj-ea"/>
                <a:cs typeface="+mj-cs"/>
              </a:defRPr>
            </a:lvl1pPr>
          </a:lstStyle>
          <a:p>
            <a:pPr marL="571500" indent="-571500">
              <a:lnSpc>
                <a:spcPct val="150000"/>
              </a:lnSpc>
              <a:buFont typeface="Arial" panose="020B0604020202020204" pitchFamily="34" charset="0"/>
              <a:buChar char="•"/>
            </a:pPr>
            <a:r>
              <a:rPr lang="en-US" sz="3200" dirty="0">
                <a:latin typeface="Times" pitchFamily="2" charset="0"/>
              </a:rPr>
              <a:t>How does an electric world control energy use?</a:t>
            </a:r>
          </a:p>
          <a:p>
            <a:pPr marL="571500" indent="-571500">
              <a:lnSpc>
                <a:spcPct val="150000"/>
              </a:lnSpc>
              <a:buFont typeface="Arial" panose="020B0604020202020204" pitchFamily="34" charset="0"/>
              <a:buChar char="•"/>
            </a:pPr>
            <a:r>
              <a:rPr lang="en-US" sz="3200" dirty="0">
                <a:latin typeface="Times" pitchFamily="2" charset="0"/>
              </a:rPr>
              <a:t>Customer Premise Equipment and Security?</a:t>
            </a:r>
          </a:p>
        </p:txBody>
      </p:sp>
      <p:pic>
        <p:nvPicPr>
          <p:cNvPr id="2050" name="Picture 2" descr="Same great Nest, now with a temperature sensor - CNET">
            <a:extLst>
              <a:ext uri="{FF2B5EF4-FFF2-40B4-BE49-F238E27FC236}">
                <a16:creationId xmlns:a16="http://schemas.microsoft.com/office/drawing/2014/main" id="{26C5237B-791B-F84D-9A96-7D92CE08DE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0412" y="1371600"/>
            <a:ext cx="5810013" cy="326813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What's the best Tesla charger? The answer may surprise you. - Effortless  Electric">
            <a:extLst>
              <a:ext uri="{FF2B5EF4-FFF2-40B4-BE49-F238E27FC236}">
                <a16:creationId xmlns:a16="http://schemas.microsoft.com/office/drawing/2014/main" id="{7E336C1F-5E0D-7C43-BD14-5673CB64CC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08812" y="1393077"/>
            <a:ext cx="4835526" cy="32251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7094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2">
            <a:extLst>
              <a:ext uri="{FF2B5EF4-FFF2-40B4-BE49-F238E27FC236}">
                <a16:creationId xmlns:a16="http://schemas.microsoft.com/office/drawing/2014/main" id="{06A6B227-1220-4343-A7C0-660DA80CBC52}"/>
              </a:ext>
            </a:extLst>
          </p:cNvPr>
          <p:cNvSpPr>
            <a:spLocks noGrp="1"/>
          </p:cNvSpPr>
          <p:nvPr>
            <p:ph type="title"/>
          </p:nvPr>
        </p:nvSpPr>
        <p:spPr>
          <a:xfrm>
            <a:off x="684212" y="-152400"/>
            <a:ext cx="10591800" cy="1371600"/>
          </a:xfrm>
        </p:spPr>
        <p:txBody>
          <a:bodyPr>
            <a:normAutofit/>
          </a:bodyPr>
          <a:lstStyle/>
          <a:p>
            <a:r>
              <a:rPr lang="en-US" sz="4800" dirty="0">
                <a:latin typeface="Times" pitchFamily="2" charset="0"/>
              </a:rPr>
              <a:t>Protocol Security and Availably?</a:t>
            </a:r>
          </a:p>
        </p:txBody>
      </p:sp>
      <p:sp>
        <p:nvSpPr>
          <p:cNvPr id="3" name="Title 12">
            <a:extLst>
              <a:ext uri="{FF2B5EF4-FFF2-40B4-BE49-F238E27FC236}">
                <a16:creationId xmlns:a16="http://schemas.microsoft.com/office/drawing/2014/main" id="{3F519D5A-BDD2-5741-8661-C24628527E3F}"/>
              </a:ext>
            </a:extLst>
          </p:cNvPr>
          <p:cNvSpPr txBox="1">
            <a:spLocks/>
          </p:cNvSpPr>
          <p:nvPr/>
        </p:nvSpPr>
        <p:spPr>
          <a:xfrm>
            <a:off x="455612" y="2514600"/>
            <a:ext cx="11582400" cy="375059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spc="100" baseline="0">
                <a:solidFill>
                  <a:schemeClr val="tx1"/>
                </a:solidFill>
                <a:latin typeface="+mj-lt"/>
                <a:ea typeface="+mj-ea"/>
                <a:cs typeface="+mj-cs"/>
              </a:defRPr>
            </a:lvl1pPr>
          </a:lstStyle>
          <a:p>
            <a:pPr marL="571500" indent="-571500">
              <a:lnSpc>
                <a:spcPct val="150000"/>
              </a:lnSpc>
              <a:buFont typeface="Arial" panose="020B0604020202020204" pitchFamily="34" charset="0"/>
              <a:buChar char="•"/>
            </a:pPr>
            <a:r>
              <a:rPr lang="en-US" sz="3200" dirty="0">
                <a:latin typeface="Times" pitchFamily="2" charset="0"/>
              </a:rPr>
              <a:t>How does we prevent outsides from analyzing packet data?</a:t>
            </a:r>
          </a:p>
          <a:p>
            <a:pPr marL="571500" indent="-571500">
              <a:lnSpc>
                <a:spcPct val="150000"/>
              </a:lnSpc>
              <a:buFont typeface="Arial" panose="020B0604020202020204" pitchFamily="34" charset="0"/>
              <a:buChar char="•"/>
            </a:pPr>
            <a:r>
              <a:rPr lang="en-US" sz="3200" dirty="0">
                <a:latin typeface="Times" pitchFamily="2" charset="0"/>
              </a:rPr>
              <a:t>Control center security and availability?</a:t>
            </a:r>
          </a:p>
        </p:txBody>
      </p:sp>
      <p:pic>
        <p:nvPicPr>
          <p:cNvPr id="2050" name="Picture 2">
            <a:extLst>
              <a:ext uri="{FF2B5EF4-FFF2-40B4-BE49-F238E27FC236}">
                <a16:creationId xmlns:a16="http://schemas.microsoft.com/office/drawing/2014/main" id="{26C5237B-791B-F84D-9A96-7D92CE08DE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760412" y="1413759"/>
            <a:ext cx="5810013" cy="318381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7E336C1F-5E0D-7C43-BD14-5673CB64CC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7905422" y="1393077"/>
            <a:ext cx="3042306" cy="32251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02549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2">
            <a:extLst>
              <a:ext uri="{FF2B5EF4-FFF2-40B4-BE49-F238E27FC236}">
                <a16:creationId xmlns:a16="http://schemas.microsoft.com/office/drawing/2014/main" id="{06A6B227-1220-4343-A7C0-660DA80CBC52}"/>
              </a:ext>
            </a:extLst>
          </p:cNvPr>
          <p:cNvSpPr>
            <a:spLocks noGrp="1"/>
          </p:cNvSpPr>
          <p:nvPr>
            <p:ph type="title"/>
          </p:nvPr>
        </p:nvSpPr>
        <p:spPr>
          <a:xfrm>
            <a:off x="684212" y="-152400"/>
            <a:ext cx="10591800" cy="1371600"/>
          </a:xfrm>
        </p:spPr>
        <p:txBody>
          <a:bodyPr>
            <a:normAutofit/>
          </a:bodyPr>
          <a:lstStyle/>
          <a:p>
            <a:r>
              <a:rPr lang="en-US" sz="4800" dirty="0">
                <a:latin typeface="Times" pitchFamily="2" charset="0"/>
              </a:rPr>
              <a:t>Overall Recommendations:</a:t>
            </a:r>
          </a:p>
        </p:txBody>
      </p:sp>
      <p:sp>
        <p:nvSpPr>
          <p:cNvPr id="3" name="Title 12">
            <a:extLst>
              <a:ext uri="{FF2B5EF4-FFF2-40B4-BE49-F238E27FC236}">
                <a16:creationId xmlns:a16="http://schemas.microsoft.com/office/drawing/2014/main" id="{3F519D5A-BDD2-5741-8661-C24628527E3F}"/>
              </a:ext>
            </a:extLst>
          </p:cNvPr>
          <p:cNvSpPr txBox="1">
            <a:spLocks/>
          </p:cNvSpPr>
          <p:nvPr/>
        </p:nvSpPr>
        <p:spPr>
          <a:xfrm>
            <a:off x="455612" y="1219200"/>
            <a:ext cx="11582400" cy="466499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spc="100" baseline="0">
                <a:solidFill>
                  <a:schemeClr val="tx1"/>
                </a:solidFill>
                <a:latin typeface="+mj-lt"/>
                <a:ea typeface="+mj-ea"/>
                <a:cs typeface="+mj-cs"/>
              </a:defRPr>
            </a:lvl1pPr>
          </a:lstStyle>
          <a:p>
            <a:pPr marL="571500" indent="-571500">
              <a:lnSpc>
                <a:spcPct val="150000"/>
              </a:lnSpc>
              <a:buFont typeface="Arial" panose="020B0604020202020204" pitchFamily="34" charset="0"/>
              <a:buChar char="•"/>
            </a:pPr>
            <a:r>
              <a:rPr lang="en-US" sz="3200" dirty="0">
                <a:latin typeface="Times" pitchFamily="2" charset="0"/>
              </a:rPr>
              <a:t>Redundant &amp; High-Quality Equipment</a:t>
            </a:r>
          </a:p>
          <a:p>
            <a:pPr marL="571500" indent="-571500">
              <a:lnSpc>
                <a:spcPct val="150000"/>
              </a:lnSpc>
              <a:buFont typeface="Arial" panose="020B0604020202020204" pitchFamily="34" charset="0"/>
              <a:buChar char="•"/>
            </a:pPr>
            <a:r>
              <a:rPr lang="en-US" sz="3200" dirty="0">
                <a:latin typeface="Times" pitchFamily="2" charset="0"/>
              </a:rPr>
              <a:t>Redundant Pathways for Communication</a:t>
            </a:r>
          </a:p>
          <a:p>
            <a:pPr marL="571500" indent="-571500">
              <a:lnSpc>
                <a:spcPct val="150000"/>
              </a:lnSpc>
              <a:buFont typeface="Arial" panose="020B0604020202020204" pitchFamily="34" charset="0"/>
              <a:buChar char="•"/>
            </a:pPr>
            <a:r>
              <a:rPr lang="en-US" sz="3200" dirty="0">
                <a:latin typeface="Times" pitchFamily="2" charset="0"/>
              </a:rPr>
              <a:t>High Access Security and Integrity</a:t>
            </a:r>
          </a:p>
          <a:p>
            <a:pPr marL="571500" indent="-571500">
              <a:lnSpc>
                <a:spcPct val="150000"/>
              </a:lnSpc>
              <a:buFont typeface="Arial" panose="020B0604020202020204" pitchFamily="34" charset="0"/>
              <a:buChar char="•"/>
            </a:pPr>
            <a:r>
              <a:rPr lang="en-US" sz="3200" dirty="0">
                <a:latin typeface="Times" pitchFamily="2" charset="0"/>
              </a:rPr>
              <a:t>Protocol Encryption and Traffic Padding</a:t>
            </a:r>
          </a:p>
          <a:p>
            <a:pPr marL="571500" indent="-571500">
              <a:lnSpc>
                <a:spcPct val="150000"/>
              </a:lnSpc>
              <a:buFont typeface="Arial" panose="020B0604020202020204" pitchFamily="34" charset="0"/>
              <a:buChar char="•"/>
            </a:pPr>
            <a:r>
              <a:rPr lang="en-US" sz="3200" dirty="0">
                <a:latin typeface="Times" pitchFamily="2" charset="0"/>
              </a:rPr>
              <a:t>Regular Security Auditing and Terrorism Analysis</a:t>
            </a:r>
          </a:p>
          <a:p>
            <a:pPr marL="571500" indent="-571500">
              <a:lnSpc>
                <a:spcPct val="150000"/>
              </a:lnSpc>
              <a:buFont typeface="Arial" panose="020B0604020202020204" pitchFamily="34" charset="0"/>
              <a:buChar char="•"/>
            </a:pPr>
            <a:endParaRPr lang="en-US" sz="3200" dirty="0">
              <a:latin typeface="Times" pitchFamily="2" charset="0"/>
            </a:endParaRPr>
          </a:p>
        </p:txBody>
      </p:sp>
    </p:spTree>
    <p:extLst>
      <p:ext uri="{BB962C8B-B14F-4D97-AF65-F5344CB8AC3E}">
        <p14:creationId xmlns:p14="http://schemas.microsoft.com/office/powerpoint/2010/main" val="9164018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normAutofit fontScale="90000"/>
          </a:bodyPr>
          <a:lstStyle/>
          <a:p>
            <a:r>
              <a:rPr lang="en-US" sz="8800" dirty="0">
                <a:latin typeface="Times" pitchFamily="2" charset="0"/>
              </a:rPr>
              <a:t>Smart Grid Technology: </a:t>
            </a:r>
            <a:br>
              <a:rPr lang="en-US" dirty="0">
                <a:latin typeface="Times" pitchFamily="2" charset="0"/>
              </a:rPr>
            </a:br>
            <a:r>
              <a:rPr lang="en-US" sz="4400" dirty="0">
                <a:latin typeface="Times" pitchFamily="2" charset="0"/>
              </a:rPr>
              <a:t>Safe Practices &amp; Security Analysis</a:t>
            </a:r>
            <a:endParaRPr lang="en-US" dirty="0">
              <a:latin typeface="Times" pitchFamily="2" charset="0"/>
            </a:endParaRPr>
          </a:p>
        </p:txBody>
      </p:sp>
      <p:sp>
        <p:nvSpPr>
          <p:cNvPr id="5" name="Title 2">
            <a:extLst>
              <a:ext uri="{FF2B5EF4-FFF2-40B4-BE49-F238E27FC236}">
                <a16:creationId xmlns:a16="http://schemas.microsoft.com/office/drawing/2014/main" id="{05D7FDD0-E726-3242-9175-AC57097DAE7C}"/>
              </a:ext>
            </a:extLst>
          </p:cNvPr>
          <p:cNvSpPr txBox="1">
            <a:spLocks/>
          </p:cNvSpPr>
          <p:nvPr/>
        </p:nvSpPr>
        <p:spPr>
          <a:xfrm>
            <a:off x="1065214" y="4876800"/>
            <a:ext cx="8428384" cy="914400"/>
          </a:xfrm>
          <a:prstGeom prst="rect">
            <a:avLst/>
          </a:prstGeom>
        </p:spPr>
        <p:txBody>
          <a:bodyPr vert="horz" lIns="91440" tIns="45720" rIns="91440" bIns="45720" rtlCol="0" anchor="b">
            <a:normAutofit fontScale="92500" lnSpcReduction="10000"/>
          </a:bodyPr>
          <a:lstStyle>
            <a:lvl1pPr algn="l" defTabSz="914400" rtl="0" eaLnBrk="1" latinLnBrk="0" hangingPunct="1">
              <a:lnSpc>
                <a:spcPct val="80000"/>
              </a:lnSpc>
              <a:spcBef>
                <a:spcPct val="0"/>
              </a:spcBef>
              <a:buNone/>
              <a:defRPr sz="6600" kern="1200" spc="100" baseline="0">
                <a:solidFill>
                  <a:schemeClr val="tx1"/>
                </a:solidFill>
                <a:latin typeface="+mj-lt"/>
                <a:ea typeface="+mj-ea"/>
                <a:cs typeface="+mj-cs"/>
              </a:defRPr>
            </a:lvl1pPr>
          </a:lstStyle>
          <a:p>
            <a:r>
              <a:rPr lang="en-US" sz="2800" dirty="0">
                <a:solidFill>
                  <a:schemeClr val="accent1"/>
                </a:solidFill>
                <a:latin typeface="Times" pitchFamily="2" charset="0"/>
              </a:rPr>
              <a:t>Presented by: Jack Rogerson   </a:t>
            </a:r>
          </a:p>
          <a:p>
            <a:endParaRPr lang="en-US" sz="2400" dirty="0">
              <a:solidFill>
                <a:schemeClr val="accent1"/>
              </a:solidFill>
              <a:latin typeface="Times" pitchFamily="2" charset="0"/>
            </a:endParaRPr>
          </a:p>
          <a:p>
            <a:r>
              <a:rPr lang="en-US" sz="2400" dirty="0">
                <a:solidFill>
                  <a:schemeClr val="accent1"/>
                </a:solidFill>
                <a:latin typeface="Times" pitchFamily="2" charset="0"/>
              </a:rPr>
              <a:t>Clark University</a:t>
            </a:r>
          </a:p>
        </p:txBody>
      </p:sp>
      <p:sp>
        <p:nvSpPr>
          <p:cNvPr id="4" name="Title 2">
            <a:extLst>
              <a:ext uri="{FF2B5EF4-FFF2-40B4-BE49-F238E27FC236}">
                <a16:creationId xmlns:a16="http://schemas.microsoft.com/office/drawing/2014/main" id="{5DB8EA3E-8D39-F949-A72D-E8527DEF6303}"/>
              </a:ext>
            </a:extLst>
          </p:cNvPr>
          <p:cNvSpPr txBox="1">
            <a:spLocks/>
          </p:cNvSpPr>
          <p:nvPr/>
        </p:nvSpPr>
        <p:spPr>
          <a:xfrm>
            <a:off x="2861047" y="-838200"/>
            <a:ext cx="8229600" cy="289560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6600" kern="1200" spc="100" baseline="0">
                <a:solidFill>
                  <a:schemeClr val="tx1"/>
                </a:solidFill>
                <a:latin typeface="+mj-lt"/>
                <a:ea typeface="+mj-ea"/>
                <a:cs typeface="+mj-cs"/>
              </a:defRPr>
            </a:lvl1pPr>
          </a:lstStyle>
          <a:p>
            <a:r>
              <a:rPr lang="en-US" sz="11500" dirty="0">
                <a:latin typeface="Times" pitchFamily="2" charset="0"/>
              </a:rPr>
              <a:t>Questions?</a:t>
            </a:r>
          </a:p>
        </p:txBody>
      </p:sp>
    </p:spTree>
    <p:extLst>
      <p:ext uri="{BB962C8B-B14F-4D97-AF65-F5344CB8AC3E}">
        <p14:creationId xmlns:p14="http://schemas.microsoft.com/office/powerpoint/2010/main" val="2317757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2">
            <a:extLst>
              <a:ext uri="{FF2B5EF4-FFF2-40B4-BE49-F238E27FC236}">
                <a16:creationId xmlns:a16="http://schemas.microsoft.com/office/drawing/2014/main" id="{9A578905-20B5-C448-9987-1E6297CD8784}"/>
              </a:ext>
            </a:extLst>
          </p:cNvPr>
          <p:cNvSpPr txBox="1">
            <a:spLocks/>
          </p:cNvSpPr>
          <p:nvPr/>
        </p:nvSpPr>
        <p:spPr>
          <a:xfrm>
            <a:off x="684212" y="-152400"/>
            <a:ext cx="9144001" cy="137160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4800" b="0" kern="1200" cap="none" spc="100" baseline="0">
                <a:solidFill>
                  <a:schemeClr val="tx1"/>
                </a:solidFill>
                <a:latin typeface="+mj-lt"/>
                <a:ea typeface="+mj-ea"/>
                <a:cs typeface="+mj-cs"/>
              </a:defRPr>
            </a:lvl1pPr>
          </a:lstStyle>
          <a:p>
            <a:r>
              <a:rPr lang="en-US" sz="4400" dirty="0">
                <a:latin typeface="Times" pitchFamily="2" charset="0"/>
              </a:rPr>
              <a:t>Citations &amp; Resources:</a:t>
            </a:r>
          </a:p>
        </p:txBody>
      </p:sp>
      <p:sp>
        <p:nvSpPr>
          <p:cNvPr id="2" name="Rectangle 1">
            <a:extLst>
              <a:ext uri="{FF2B5EF4-FFF2-40B4-BE49-F238E27FC236}">
                <a16:creationId xmlns:a16="http://schemas.microsoft.com/office/drawing/2014/main" id="{D326CEAD-B42F-5749-BA57-5A148566063C}"/>
              </a:ext>
            </a:extLst>
          </p:cNvPr>
          <p:cNvSpPr/>
          <p:nvPr/>
        </p:nvSpPr>
        <p:spPr>
          <a:xfrm>
            <a:off x="379412" y="1275576"/>
            <a:ext cx="11125200" cy="5201424"/>
          </a:xfrm>
          <a:prstGeom prst="rect">
            <a:avLst/>
          </a:prstGeom>
        </p:spPr>
        <p:txBody>
          <a:bodyPr wrap="square">
            <a:spAutoFit/>
          </a:bodyPr>
          <a:lstStyle/>
          <a:p>
            <a:pPr marL="457200" marR="0" indent="-457200">
              <a:lnSpc>
                <a:spcPct val="200000"/>
              </a:lnSpc>
              <a:spcBef>
                <a:spcPts val="0"/>
              </a:spcBef>
              <a:spcAft>
                <a:spcPts val="0"/>
              </a:spcAft>
            </a:pPr>
            <a:r>
              <a:rPr lang="en-US" sz="1400" dirty="0">
                <a:latin typeface="Times New Roman" panose="02020603050405020304" pitchFamily="18" charset="0"/>
                <a:ea typeface="Calibri" panose="020F0502020204030204" pitchFamily="34" charset="0"/>
                <a:cs typeface="Times New Roman" panose="02020603050405020304" pitchFamily="18" charset="0"/>
              </a:rPr>
              <a:t>[1] Carlos Lopez, et al. “Smart Grid Cyber Security: An Overview of Threats and Countermeasures.” </a:t>
            </a:r>
            <a:r>
              <a:rPr lang="en-US" sz="1400" i="1" dirty="0">
                <a:latin typeface="Times New Roman" panose="02020603050405020304" pitchFamily="18" charset="0"/>
                <a:ea typeface="Calibri" panose="020F0502020204030204" pitchFamily="34" charset="0"/>
                <a:cs typeface="Times New Roman" panose="02020603050405020304" pitchFamily="18" charset="0"/>
              </a:rPr>
              <a:t>Journal of Energy and Power Engineering</a:t>
            </a:r>
            <a:r>
              <a:rPr lang="en-US" sz="1400" dirty="0">
                <a:latin typeface="Times New Roman" panose="02020603050405020304" pitchFamily="18" charset="0"/>
                <a:ea typeface="Calibri" panose="020F0502020204030204" pitchFamily="34" charset="0"/>
                <a:cs typeface="Times New Roman" panose="02020603050405020304" pitchFamily="18" charset="0"/>
              </a:rPr>
              <a:t>, vol. 9, no. 7, 2015, https://</a:t>
            </a:r>
            <a:r>
              <a:rPr lang="en-US" sz="1400" dirty="0" err="1">
                <a:latin typeface="Times New Roman" panose="02020603050405020304" pitchFamily="18" charset="0"/>
                <a:ea typeface="Calibri" panose="020F0502020204030204" pitchFamily="34" charset="0"/>
                <a:cs typeface="Times New Roman" panose="02020603050405020304" pitchFamily="18" charset="0"/>
              </a:rPr>
              <a:t>doi.org</a:t>
            </a:r>
            <a:r>
              <a:rPr lang="en-US" sz="1400" dirty="0">
                <a:latin typeface="Times New Roman" panose="02020603050405020304" pitchFamily="18" charset="0"/>
                <a:ea typeface="Calibri" panose="020F0502020204030204" pitchFamily="34" charset="0"/>
                <a:cs typeface="Times New Roman" panose="02020603050405020304" pitchFamily="18" charset="0"/>
              </a:rPr>
              <a:t>/10.17265/1934-8975/2015.07.005. </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457200" marR="0" indent="-457200">
              <a:lnSpc>
                <a:spcPct val="200000"/>
              </a:lnSpc>
              <a:spcBef>
                <a:spcPts val="0"/>
              </a:spcBef>
              <a:spcAft>
                <a:spcPts val="0"/>
              </a:spcAft>
            </a:pPr>
            <a:r>
              <a:rPr lang="en-US" sz="1400" dirty="0">
                <a:latin typeface="Times New Roman" panose="02020603050405020304" pitchFamily="18" charset="0"/>
                <a:ea typeface="Calibri" panose="020F0502020204030204" pitchFamily="34" charset="0"/>
                <a:cs typeface="Times New Roman" panose="02020603050405020304" pitchFamily="18" charset="0"/>
              </a:rPr>
              <a:t>[2] </a:t>
            </a:r>
            <a:r>
              <a:rPr lang="en-US" sz="1400" dirty="0" err="1">
                <a:latin typeface="Times New Roman" panose="02020603050405020304" pitchFamily="18" charset="0"/>
                <a:ea typeface="Calibri" panose="020F0502020204030204" pitchFamily="34" charset="0"/>
                <a:cs typeface="Times New Roman" panose="02020603050405020304" pitchFamily="18" charset="0"/>
              </a:rPr>
              <a:t>Cintuglu</a:t>
            </a:r>
            <a:r>
              <a:rPr lang="en-US" sz="1400" dirty="0">
                <a:latin typeface="Times New Roman" panose="02020603050405020304" pitchFamily="18" charset="0"/>
                <a:ea typeface="Calibri" panose="020F0502020204030204" pitchFamily="34" charset="0"/>
                <a:cs typeface="Times New Roman" panose="02020603050405020304" pitchFamily="18" charset="0"/>
              </a:rPr>
              <a:t>, Mehmet Hazar, et al. “A Survey on Smart Grid Cyber-Physical System Testbeds.” </a:t>
            </a:r>
            <a:r>
              <a:rPr lang="en-US" sz="1400" i="1" dirty="0">
                <a:latin typeface="Times New Roman" panose="02020603050405020304" pitchFamily="18" charset="0"/>
                <a:ea typeface="Calibri" panose="020F0502020204030204" pitchFamily="34" charset="0"/>
                <a:cs typeface="Times New Roman" panose="02020603050405020304" pitchFamily="18" charset="0"/>
              </a:rPr>
              <a:t>IEEE Communications Surveys &amp; Tutorials</a:t>
            </a:r>
            <a:r>
              <a:rPr lang="en-US" sz="1400" dirty="0">
                <a:latin typeface="Times New Roman" panose="02020603050405020304" pitchFamily="18" charset="0"/>
                <a:ea typeface="Calibri" panose="020F0502020204030204" pitchFamily="34" charset="0"/>
                <a:cs typeface="Times New Roman" panose="02020603050405020304" pitchFamily="18" charset="0"/>
              </a:rPr>
              <a:t>, vol. 19, no. 1, 2017, pp. 446–464., https://</a:t>
            </a:r>
            <a:r>
              <a:rPr lang="en-US" sz="1400" dirty="0" err="1">
                <a:latin typeface="Times New Roman" panose="02020603050405020304" pitchFamily="18" charset="0"/>
                <a:ea typeface="Calibri" panose="020F0502020204030204" pitchFamily="34" charset="0"/>
                <a:cs typeface="Times New Roman" panose="02020603050405020304" pitchFamily="18" charset="0"/>
              </a:rPr>
              <a:t>doi.org</a:t>
            </a:r>
            <a:r>
              <a:rPr lang="en-US" sz="1400" dirty="0">
                <a:latin typeface="Times New Roman" panose="02020603050405020304" pitchFamily="18" charset="0"/>
                <a:ea typeface="Calibri" panose="020F0502020204030204" pitchFamily="34" charset="0"/>
                <a:cs typeface="Times New Roman" panose="02020603050405020304" pitchFamily="18" charset="0"/>
              </a:rPr>
              <a:t>/10.1109/comst.2016.2627399. </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457200" marR="0" indent="-457200">
              <a:lnSpc>
                <a:spcPct val="200000"/>
              </a:lnSpc>
              <a:spcBef>
                <a:spcPts val="0"/>
              </a:spcBef>
              <a:spcAft>
                <a:spcPts val="0"/>
              </a:spcAft>
            </a:pPr>
            <a:r>
              <a:rPr lang="en-US" sz="1400" dirty="0">
                <a:latin typeface="Times New Roman" panose="02020603050405020304" pitchFamily="18" charset="0"/>
                <a:ea typeface="Calibri" panose="020F0502020204030204" pitchFamily="34" charset="0"/>
                <a:cs typeface="Times New Roman" panose="02020603050405020304" pitchFamily="18" charset="0"/>
              </a:rPr>
              <a:t>[3] </a:t>
            </a:r>
            <a:r>
              <a:rPr lang="en-US" sz="1400" i="1" dirty="0">
                <a:latin typeface="Times New Roman" panose="02020603050405020304" pitchFamily="18" charset="0"/>
                <a:ea typeface="Calibri" panose="020F0502020204030204" pitchFamily="34" charset="0"/>
                <a:cs typeface="Times New Roman" panose="02020603050405020304" pitchFamily="18" charset="0"/>
              </a:rPr>
              <a:t>Digital Energy Utilities Communications - GE</a:t>
            </a:r>
            <a:r>
              <a:rPr lang="en-US" sz="1400" dirty="0">
                <a:latin typeface="Times New Roman" panose="02020603050405020304" pitchFamily="18" charset="0"/>
                <a:ea typeface="Calibri" panose="020F0502020204030204" pitchFamily="34" charset="0"/>
                <a:cs typeface="Times New Roman" panose="02020603050405020304" pitchFamily="18" charset="0"/>
              </a:rPr>
              <a:t>. https://</a:t>
            </a:r>
            <a:r>
              <a:rPr lang="en-US" sz="1400" dirty="0" err="1">
                <a:latin typeface="Times New Roman" panose="02020603050405020304" pitchFamily="18" charset="0"/>
                <a:ea typeface="Calibri" panose="020F0502020204030204" pitchFamily="34" charset="0"/>
                <a:cs typeface="Times New Roman" panose="02020603050405020304" pitchFamily="18" charset="0"/>
              </a:rPr>
              <a:t>www.ge.com</a:t>
            </a:r>
            <a:r>
              <a:rPr lang="en-US" sz="1400" dirty="0">
                <a:latin typeface="Times New Roman" panose="02020603050405020304" pitchFamily="18" charset="0"/>
                <a:ea typeface="Calibri" panose="020F0502020204030204" pitchFamily="34" charset="0"/>
                <a:cs typeface="Times New Roman" panose="02020603050405020304" pitchFamily="18" charset="0"/>
              </a:rPr>
              <a:t>/digital/sites/default/files/</a:t>
            </a:r>
            <a:r>
              <a:rPr lang="en-US" sz="1400" dirty="0" err="1">
                <a:latin typeface="Times New Roman" panose="02020603050405020304" pitchFamily="18" charset="0"/>
                <a:ea typeface="Calibri" panose="020F0502020204030204" pitchFamily="34" charset="0"/>
                <a:cs typeface="Times New Roman" panose="02020603050405020304" pitchFamily="18" charset="0"/>
              </a:rPr>
              <a:t>download_assets</a:t>
            </a:r>
            <a:r>
              <a:rPr lang="en-US" sz="1400" dirty="0">
                <a:latin typeface="Times New Roman" panose="02020603050405020304" pitchFamily="18" charset="0"/>
                <a:ea typeface="Calibri" panose="020F0502020204030204" pitchFamily="34" charset="0"/>
                <a:cs typeface="Times New Roman" panose="02020603050405020304" pitchFamily="18" charset="0"/>
              </a:rPr>
              <a:t>/utilities-communications-from-</a:t>
            </a:r>
            <a:r>
              <a:rPr lang="en-US" sz="1400" dirty="0" err="1">
                <a:latin typeface="Times New Roman" panose="02020603050405020304" pitchFamily="18" charset="0"/>
                <a:ea typeface="Calibri" panose="020F0502020204030204" pitchFamily="34" charset="0"/>
                <a:cs typeface="Times New Roman" panose="02020603050405020304" pitchFamily="18" charset="0"/>
              </a:rPr>
              <a:t>ge</a:t>
            </a:r>
            <a:r>
              <a:rPr lang="en-US" sz="1400" dirty="0">
                <a:latin typeface="Times New Roman" panose="02020603050405020304" pitchFamily="18" charset="0"/>
                <a:ea typeface="Calibri" panose="020F0502020204030204" pitchFamily="34" charset="0"/>
                <a:cs typeface="Times New Roman" panose="02020603050405020304" pitchFamily="18" charset="0"/>
              </a:rPr>
              <a:t>-</a:t>
            </a:r>
            <a:r>
              <a:rPr lang="en-US" sz="1400" dirty="0" err="1">
                <a:latin typeface="Times New Roman" panose="02020603050405020304" pitchFamily="18" charset="0"/>
                <a:ea typeface="Calibri" panose="020F0502020204030204" pitchFamily="34" charset="0"/>
                <a:cs typeface="Times New Roman" panose="02020603050405020304" pitchFamily="18" charset="0"/>
              </a:rPr>
              <a:t>digital.pdf</a:t>
            </a:r>
            <a:r>
              <a:rPr lang="en-US" sz="1400" dirty="0">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457200" marR="0" indent="-457200">
              <a:lnSpc>
                <a:spcPct val="200000"/>
              </a:lnSpc>
              <a:spcBef>
                <a:spcPts val="0"/>
              </a:spcBef>
              <a:spcAft>
                <a:spcPts val="0"/>
              </a:spcAft>
            </a:pPr>
            <a:r>
              <a:rPr lang="en-US" sz="1400" dirty="0">
                <a:latin typeface="Times New Roman" panose="02020603050405020304" pitchFamily="18" charset="0"/>
                <a:ea typeface="Calibri" panose="020F0502020204030204" pitchFamily="34" charset="0"/>
                <a:cs typeface="Times New Roman" panose="02020603050405020304" pitchFamily="18" charset="0"/>
              </a:rPr>
              <a:t>[4] </a:t>
            </a:r>
            <a:r>
              <a:rPr lang="en-US" sz="1400" dirty="0" err="1">
                <a:latin typeface="Times New Roman" panose="02020603050405020304" pitchFamily="18" charset="0"/>
                <a:ea typeface="Calibri" panose="020F0502020204030204" pitchFamily="34" charset="0"/>
                <a:cs typeface="Times New Roman" panose="02020603050405020304" pitchFamily="18" charset="0"/>
              </a:rPr>
              <a:t>Gunduz</a:t>
            </a:r>
            <a:r>
              <a:rPr lang="en-US" sz="1400" dirty="0">
                <a:latin typeface="Times New Roman" panose="02020603050405020304" pitchFamily="18" charset="0"/>
                <a:ea typeface="Calibri" panose="020F0502020204030204" pitchFamily="34" charset="0"/>
                <a:cs typeface="Times New Roman" panose="02020603050405020304" pitchFamily="18" charset="0"/>
              </a:rPr>
              <a:t>, Muhammed </a:t>
            </a:r>
            <a:r>
              <a:rPr lang="en-US" sz="1400" dirty="0" err="1">
                <a:latin typeface="Times New Roman" panose="02020603050405020304" pitchFamily="18" charset="0"/>
                <a:ea typeface="Calibri" panose="020F0502020204030204" pitchFamily="34" charset="0"/>
                <a:cs typeface="Times New Roman" panose="02020603050405020304" pitchFamily="18" charset="0"/>
              </a:rPr>
              <a:t>Zekeriya</a:t>
            </a:r>
            <a:r>
              <a:rPr lang="en-US" sz="1400" dirty="0">
                <a:latin typeface="Times New Roman" panose="02020603050405020304" pitchFamily="18" charset="0"/>
                <a:ea typeface="Calibri" panose="020F0502020204030204" pitchFamily="34" charset="0"/>
                <a:cs typeface="Times New Roman" panose="02020603050405020304" pitchFamily="18" charset="0"/>
              </a:rPr>
              <a:t>, and </a:t>
            </a:r>
            <a:r>
              <a:rPr lang="en-US" sz="1400" dirty="0" err="1">
                <a:latin typeface="Times New Roman" panose="02020603050405020304" pitchFamily="18" charset="0"/>
                <a:ea typeface="Calibri" panose="020F0502020204030204" pitchFamily="34" charset="0"/>
                <a:cs typeface="Times New Roman" panose="02020603050405020304" pitchFamily="18" charset="0"/>
              </a:rPr>
              <a:t>Resul</a:t>
            </a:r>
            <a:r>
              <a:rPr lang="en-US" sz="1400" dirty="0">
                <a:latin typeface="Times New Roman" panose="02020603050405020304" pitchFamily="18" charset="0"/>
                <a:ea typeface="Calibri" panose="020F0502020204030204" pitchFamily="34" charset="0"/>
                <a:cs typeface="Times New Roman" panose="02020603050405020304" pitchFamily="18" charset="0"/>
              </a:rPr>
              <a:t> Das. “Cyber-Security on Smart Grid: Threats and Potential Solutions.” </a:t>
            </a:r>
            <a:r>
              <a:rPr lang="en-US" sz="1400" i="1" dirty="0">
                <a:latin typeface="Times New Roman" panose="02020603050405020304" pitchFamily="18" charset="0"/>
                <a:ea typeface="Calibri" panose="020F0502020204030204" pitchFamily="34" charset="0"/>
                <a:cs typeface="Times New Roman" panose="02020603050405020304" pitchFamily="18" charset="0"/>
              </a:rPr>
              <a:t>Computer Networks</a:t>
            </a:r>
            <a:r>
              <a:rPr lang="en-US" sz="1400" dirty="0">
                <a:latin typeface="Times New Roman" panose="02020603050405020304" pitchFamily="18" charset="0"/>
                <a:ea typeface="Calibri" panose="020F0502020204030204" pitchFamily="34" charset="0"/>
                <a:cs typeface="Times New Roman" panose="02020603050405020304" pitchFamily="18" charset="0"/>
              </a:rPr>
              <a:t>, vol. 169, 2020, p. 107094., https://</a:t>
            </a:r>
            <a:r>
              <a:rPr lang="en-US" sz="1400" dirty="0" err="1">
                <a:latin typeface="Times New Roman" panose="02020603050405020304" pitchFamily="18" charset="0"/>
                <a:ea typeface="Calibri" panose="020F0502020204030204" pitchFamily="34" charset="0"/>
                <a:cs typeface="Times New Roman" panose="02020603050405020304" pitchFamily="18" charset="0"/>
              </a:rPr>
              <a:t>doi.org</a:t>
            </a:r>
            <a:r>
              <a:rPr lang="en-US" sz="1400" dirty="0">
                <a:latin typeface="Times New Roman" panose="02020603050405020304" pitchFamily="18" charset="0"/>
                <a:ea typeface="Calibri" panose="020F0502020204030204" pitchFamily="34" charset="0"/>
                <a:cs typeface="Times New Roman" panose="02020603050405020304" pitchFamily="18" charset="0"/>
              </a:rPr>
              <a:t>/10.1016/j.comnet.2019.107094. </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457200" marR="0" indent="-457200">
              <a:lnSpc>
                <a:spcPct val="200000"/>
              </a:lnSpc>
              <a:spcBef>
                <a:spcPts val="0"/>
              </a:spcBef>
              <a:spcAft>
                <a:spcPts val="0"/>
              </a:spcAft>
            </a:pPr>
            <a:r>
              <a:rPr lang="en-US" sz="1400" dirty="0">
                <a:latin typeface="Times New Roman" panose="02020603050405020304" pitchFamily="18" charset="0"/>
                <a:ea typeface="Calibri" panose="020F0502020204030204" pitchFamily="34" charset="0"/>
                <a:cs typeface="Times New Roman" panose="02020603050405020304" pitchFamily="18" charset="0"/>
              </a:rPr>
              <a:t>[5] </a:t>
            </a:r>
            <a:r>
              <a:rPr lang="en-US" sz="1400" dirty="0" err="1">
                <a:latin typeface="Times New Roman" panose="02020603050405020304" pitchFamily="18" charset="0"/>
                <a:ea typeface="Calibri" panose="020F0502020204030204" pitchFamily="34" charset="0"/>
                <a:cs typeface="Times New Roman" panose="02020603050405020304" pitchFamily="18" charset="0"/>
              </a:rPr>
              <a:t>Kabalci</a:t>
            </a:r>
            <a:r>
              <a:rPr lang="en-US" sz="1400" dirty="0">
                <a:latin typeface="Times New Roman" panose="02020603050405020304" pitchFamily="18" charset="0"/>
                <a:ea typeface="Calibri" panose="020F0502020204030204" pitchFamily="34" charset="0"/>
                <a:cs typeface="Times New Roman" panose="02020603050405020304" pitchFamily="18" charset="0"/>
              </a:rPr>
              <a:t>, Yasin. “A Survey on Smart Metering and Smart Grid Communication.” </a:t>
            </a:r>
            <a:r>
              <a:rPr lang="en-US" sz="1400" i="1" dirty="0">
                <a:latin typeface="Times New Roman" panose="02020603050405020304" pitchFamily="18" charset="0"/>
                <a:ea typeface="Calibri" panose="020F0502020204030204" pitchFamily="34" charset="0"/>
                <a:cs typeface="Times New Roman" panose="02020603050405020304" pitchFamily="18" charset="0"/>
              </a:rPr>
              <a:t>Renewable and Sustainable Energy Reviews</a:t>
            </a:r>
            <a:r>
              <a:rPr lang="en-US" sz="1400" dirty="0">
                <a:latin typeface="Times New Roman" panose="02020603050405020304" pitchFamily="18" charset="0"/>
                <a:ea typeface="Calibri" panose="020F0502020204030204" pitchFamily="34" charset="0"/>
                <a:cs typeface="Times New Roman" panose="02020603050405020304" pitchFamily="18" charset="0"/>
              </a:rPr>
              <a:t>, vol. 57, 2016, pp. 302–318., https://</a:t>
            </a:r>
            <a:r>
              <a:rPr lang="en-US" sz="1400" dirty="0" err="1">
                <a:latin typeface="Times New Roman" panose="02020603050405020304" pitchFamily="18" charset="0"/>
                <a:ea typeface="Calibri" panose="020F0502020204030204" pitchFamily="34" charset="0"/>
                <a:cs typeface="Times New Roman" panose="02020603050405020304" pitchFamily="18" charset="0"/>
              </a:rPr>
              <a:t>doi.org</a:t>
            </a:r>
            <a:r>
              <a:rPr lang="en-US" sz="1400" dirty="0">
                <a:latin typeface="Times New Roman" panose="02020603050405020304" pitchFamily="18" charset="0"/>
                <a:ea typeface="Calibri" panose="020F0502020204030204" pitchFamily="34" charset="0"/>
                <a:cs typeface="Times New Roman" panose="02020603050405020304" pitchFamily="18" charset="0"/>
              </a:rPr>
              <a:t>/10.1016/j.rser.2015.12.114. </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457200" marR="0" indent="-457200">
              <a:lnSpc>
                <a:spcPct val="200000"/>
              </a:lnSpc>
              <a:spcBef>
                <a:spcPts val="0"/>
              </a:spcBef>
              <a:spcAft>
                <a:spcPts val="0"/>
              </a:spcAft>
            </a:pPr>
            <a:r>
              <a:rPr lang="en-US" sz="1400" dirty="0">
                <a:latin typeface="Times New Roman" panose="02020603050405020304" pitchFamily="18" charset="0"/>
                <a:ea typeface="Calibri" panose="020F0502020204030204" pitchFamily="34" charset="0"/>
                <a:cs typeface="Times New Roman" panose="02020603050405020304" pitchFamily="18" charset="0"/>
              </a:rPr>
              <a:t>[6] Mahmud, Rasel, et al. “A Survey on Smart Grid Metering Infrastructures: Threats and Solutions.” </a:t>
            </a:r>
            <a:r>
              <a:rPr lang="en-US" sz="1400" i="1" dirty="0">
                <a:latin typeface="Times New Roman" panose="02020603050405020304" pitchFamily="18" charset="0"/>
                <a:ea typeface="Calibri" panose="020F0502020204030204" pitchFamily="34" charset="0"/>
                <a:cs typeface="Times New Roman" panose="02020603050405020304" pitchFamily="18" charset="0"/>
              </a:rPr>
              <a:t>2015 IEEE International Conference on Electro/Information Technology (EIT)</a:t>
            </a:r>
            <a:r>
              <a:rPr lang="en-US" sz="1400" dirty="0">
                <a:latin typeface="Times New Roman" panose="02020603050405020304" pitchFamily="18" charset="0"/>
                <a:ea typeface="Calibri" panose="020F0502020204030204" pitchFamily="34" charset="0"/>
                <a:cs typeface="Times New Roman" panose="02020603050405020304" pitchFamily="18" charset="0"/>
              </a:rPr>
              <a:t>, 2015, https://</a:t>
            </a:r>
            <a:r>
              <a:rPr lang="en-US" sz="1400" dirty="0" err="1">
                <a:latin typeface="Times New Roman" panose="02020603050405020304" pitchFamily="18" charset="0"/>
                <a:ea typeface="Calibri" panose="020F0502020204030204" pitchFamily="34" charset="0"/>
                <a:cs typeface="Times New Roman" panose="02020603050405020304" pitchFamily="18" charset="0"/>
              </a:rPr>
              <a:t>doi.org</a:t>
            </a:r>
            <a:r>
              <a:rPr lang="en-US" sz="1400" dirty="0">
                <a:latin typeface="Times New Roman" panose="02020603050405020304" pitchFamily="18" charset="0"/>
                <a:ea typeface="Calibri" panose="020F0502020204030204" pitchFamily="34" charset="0"/>
                <a:cs typeface="Times New Roman" panose="02020603050405020304" pitchFamily="18" charset="0"/>
              </a:rPr>
              <a:t>/10.1109/eit.2015.7293374.</a:t>
            </a:r>
            <a:endParaRPr lang="en-US" sz="1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78160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Digital Blue Tunnel 16x9">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2895261.potx" id="{4CBF9558-C12D-4F51-9AA3-9D0796951DBC}" vid="{FFC159E6-A134-46E7-B1A0-C306E39FC295}"/>
    </a:ext>
  </a:extLst>
</a:theme>
</file>

<file path=ppt/theme/theme2.xml><?xml version="1.0" encoding="utf-8"?>
<a:theme xmlns:a="http://schemas.openxmlformats.org/drawingml/2006/main" name="Office Theme">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Digital Blue Tunnel 16x9</Template>
  <TotalTime>386</TotalTime>
  <Words>551</Words>
  <Application>Microsoft Macintosh PowerPoint</Application>
  <PresentationFormat>Custom</PresentationFormat>
  <Paragraphs>59</Paragraphs>
  <Slides>11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Corbel</vt:lpstr>
      <vt:lpstr>Times</vt:lpstr>
      <vt:lpstr>Times New Roman</vt:lpstr>
      <vt:lpstr>Digital Blue Tunnel 16x9</vt:lpstr>
      <vt:lpstr>Smart Grid Technology:  Safe Practices &amp; Security Analysis</vt:lpstr>
      <vt:lpstr>What is A Smart Gird?</vt:lpstr>
      <vt:lpstr>How is the Gird Evolving?</vt:lpstr>
      <vt:lpstr>How does the Smart Grid Help?</vt:lpstr>
      <vt:lpstr>Smart Gird IoT Vulnerabilities?</vt:lpstr>
      <vt:lpstr>Grid Interconnectedness and Codependence?</vt:lpstr>
      <vt:lpstr>Home Consumption and IoT?</vt:lpstr>
      <vt:lpstr>Protocol Security and Availably?</vt:lpstr>
      <vt:lpstr>Overall Recommendations:</vt:lpstr>
      <vt:lpstr>Smart Grid Technology:  Safe Practices &amp; Security Analysis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Identity Theft:  Safe Internet Practices</dc:title>
  <dc:creator>Rogerson, Jack</dc:creator>
  <cp:lastModifiedBy>Rogerson, Jack</cp:lastModifiedBy>
  <cp:revision>20</cp:revision>
  <dcterms:created xsi:type="dcterms:W3CDTF">2020-09-04T17:35:21Z</dcterms:created>
  <dcterms:modified xsi:type="dcterms:W3CDTF">2022-04-26T12:44:57Z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