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3" r:id="rId4"/>
  </p:sldMasterIdLst>
  <p:notesMasterIdLst>
    <p:notesMasterId r:id="rId27"/>
  </p:notesMasterIdLst>
  <p:sldIdLst>
    <p:sldId id="256" r:id="rId5"/>
    <p:sldId id="257" r:id="rId6"/>
    <p:sldId id="285" r:id="rId7"/>
    <p:sldId id="288" r:id="rId8"/>
    <p:sldId id="259" r:id="rId9"/>
    <p:sldId id="260" r:id="rId10"/>
    <p:sldId id="261" r:id="rId11"/>
    <p:sldId id="262" r:id="rId12"/>
    <p:sldId id="263" r:id="rId13"/>
    <p:sldId id="266" r:id="rId14"/>
    <p:sldId id="267" r:id="rId15"/>
    <p:sldId id="286" r:id="rId16"/>
    <p:sldId id="287" r:id="rId17"/>
    <p:sldId id="275" r:id="rId18"/>
    <p:sldId id="269" r:id="rId19"/>
    <p:sldId id="270" r:id="rId20"/>
    <p:sldId id="284" r:id="rId21"/>
    <p:sldId id="277" r:id="rId22"/>
    <p:sldId id="278" r:id="rId23"/>
    <p:sldId id="280" r:id="rId24"/>
    <p:sldId id="282" r:id="rId25"/>
    <p:sldId id="283" r:id="rId26"/>
  </p:sldIdLst>
  <p:sldSz cx="9144000" cy="5143500" type="screen16x9"/>
  <p:notesSz cx="6858000" cy="9144000"/>
  <p:embeddedFontLst>
    <p:embeddedFont>
      <p:font typeface="Kirang Haerang" pitchFamily="2" charset="-127"/>
      <p:regular r:id="rId28"/>
    </p:embeddedFont>
    <p:embeddedFont>
      <p:font typeface="Anton" pitchFamily="2" charset="77"/>
      <p:regular r:id="rId29"/>
    </p:embeddedFont>
    <p:embeddedFont>
      <p:font typeface="Arvo" panose="02000000000000000000" pitchFamily="2" charset="77"/>
      <p:regular r:id="rId30"/>
      <p:bold r:id="rId31"/>
      <p:italic r:id="rId32"/>
      <p:boldItalic r:id="rId33"/>
    </p:embeddedFont>
    <p:embeddedFont>
      <p:font typeface="Fira Sans Extra Condensed Medium" panose="020B0603050000020004" pitchFamily="34" charset="0"/>
      <p:regular r:id="rId34"/>
      <p:bold r:id="rId35"/>
      <p:italic r:id="rId36"/>
      <p:boldItalic r:id="rId37"/>
    </p:embeddedFont>
    <p:embeddedFont>
      <p:font typeface="Glegoo" pitchFamily="2" charset="77"/>
      <p:regular r:id="rId38"/>
      <p:bold r:id="rId39"/>
    </p:embeddedFont>
    <p:embeddedFont>
      <p:font typeface="Overpass Light" pitchFamily="2" charset="77"/>
      <p:regular r:id="rId40"/>
      <p:bold r:id="rId41"/>
      <p:italic r:id="rId42"/>
      <p:boldItalic r:id="rId43"/>
    </p:embeddedFont>
    <p:embeddedFont>
      <p:font typeface="Palanquin Dark" panose="020B0004020203020204" pitchFamily="34" charset="77"/>
      <p:regular r:id="rId44"/>
      <p:bold r:id="rId4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03612C1-BE31-B84D-A612-6418D3C31F18}" v="276" dt="2022-11-21T22:43:43.836"/>
    <p1510:client id="{448B1D32-9C65-6743-B183-3EFBAB88863D}" v="933" dt="2022-11-21T21:14:36.051"/>
  </p1510:revLst>
</p1510:revInfo>
</file>

<file path=ppt/tableStyles.xml><?xml version="1.0" encoding="utf-8"?>
<a:tblStyleLst xmlns:a="http://schemas.openxmlformats.org/drawingml/2006/main" def="{ABB17A8A-2D0D-4BA8-8B6F-6826265D4DB2}">
  <a:tblStyle styleId="{ABB17A8A-2D0D-4BA8-8B6F-6826265D4DB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FF71D74C-E867-4F38-AF95-0432529591A0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06"/>
    <p:restoredTop sz="88776"/>
  </p:normalViewPr>
  <p:slideViewPr>
    <p:cSldViewPr snapToGrid="0" snapToObjects="1">
      <p:cViewPr varScale="1">
        <p:scale>
          <a:sx n="151" d="100"/>
          <a:sy n="151" d="100"/>
        </p:scale>
        <p:origin x="12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12.fntdata"/><Relationship Id="rId21" Type="http://schemas.openxmlformats.org/officeDocument/2006/relationships/slide" Target="slides/slide17.xml"/><Relationship Id="rId34" Type="http://schemas.openxmlformats.org/officeDocument/2006/relationships/font" Target="fonts/font7.fntdata"/><Relationship Id="rId42" Type="http://schemas.openxmlformats.org/officeDocument/2006/relationships/font" Target="fonts/font15.fntdata"/><Relationship Id="rId47" Type="http://schemas.openxmlformats.org/officeDocument/2006/relationships/viewProps" Target="viewProps.xml"/><Relationship Id="rId50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font" Target="fonts/font2.fntdata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45" Type="http://schemas.openxmlformats.org/officeDocument/2006/relationships/font" Target="fonts/font18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49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4.fntdata"/><Relationship Id="rId44" Type="http://schemas.openxmlformats.org/officeDocument/2006/relationships/font" Target="fonts/font17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font" Target="fonts/font16.fntdata"/><Relationship Id="rId48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46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font" Target="fonts/font14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8a51556a8f_0_3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8a51556a8f_0_3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Both</a:t>
            </a: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1226444cf7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1226444cf7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Rachel</a:t>
            </a: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 dirty="0"/>
              <a:t>Rachel</a:t>
            </a:r>
          </a:p>
        </p:txBody>
      </p:sp>
    </p:spTree>
    <p:extLst>
      <p:ext uri="{BB962C8B-B14F-4D97-AF65-F5344CB8AC3E}">
        <p14:creationId xmlns:p14="http://schemas.microsoft.com/office/powerpoint/2010/main" val="2818787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Rachel</a:t>
            </a:r>
          </a:p>
        </p:txBody>
      </p:sp>
    </p:spTree>
    <p:extLst>
      <p:ext uri="{BB962C8B-B14F-4D97-AF65-F5344CB8AC3E}">
        <p14:creationId xmlns:p14="http://schemas.microsoft.com/office/powerpoint/2010/main" val="38694875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1226444cf70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1226444cf70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Jack: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226444cf70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1226444cf70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Jack: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125fc8d3a1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125fc8d3a1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Jack: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125fc8d3a1f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125fc8d3a1f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Jack: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125fc8d3a1f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125fc8d3a1f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Jack: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125fc8d3a1f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125fc8d3a1f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Jack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1226444cf70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1226444cf70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Jack</a:t>
            </a: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Rachel</a:t>
            </a:r>
          </a:p>
        </p:txBody>
      </p:sp>
    </p:spTree>
    <p:extLst>
      <p:ext uri="{BB962C8B-B14F-4D97-AF65-F5344CB8AC3E}">
        <p14:creationId xmlns:p14="http://schemas.microsoft.com/office/powerpoint/2010/main" val="8600934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 dirty="0"/>
              <a:t>Rachel</a:t>
            </a:r>
          </a:p>
        </p:txBody>
      </p:sp>
    </p:spTree>
    <p:extLst>
      <p:ext uri="{BB962C8B-B14F-4D97-AF65-F5344CB8AC3E}">
        <p14:creationId xmlns:p14="http://schemas.microsoft.com/office/powerpoint/2010/main" val="35473546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12609b161b4_3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" name="Google Shape;428;g12609b161b4_3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Rachel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1226640c0c6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1226640c0c6_0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Jack</a:t>
            </a:r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1226640c0c6_0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1226640c0c6_0_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Jack</a:t>
            </a:r>
            <a:endParaRPr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12609b161b4_3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" name="Google Shape;428;g12609b161b4_3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Jack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093041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g12609b161b4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4" name="Google Shape;454;g12609b161b4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Jack: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Don’t ask don't tell policy with respect to data.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Difference between ease of use data collection, and extrapolating extreme meaning and analysis from data.</a:t>
            </a:r>
            <a:endParaRPr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g12609b161b4_4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1" name="Google Shape;461;g12609b161b4_4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Jack: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g12609b161b4_3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7" name="Google Shape;487;g12609b161b4_3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Rachel</a:t>
            </a:r>
            <a:endParaRPr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g12609b161b4_3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9" name="Google Shape;499;g12609b161b4_3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Rachel</a:t>
            </a:r>
            <a:endParaRPr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g12609b161b4_3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5" name="Google Shape;505;g12609b161b4_3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Rachel</a:t>
            </a: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l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 rot="10800000">
            <a:off x="-2824050" y="-2824050"/>
            <a:ext cx="5648100" cy="5648100"/>
          </a:xfrm>
          <a:prstGeom prst="pie">
            <a:avLst>
              <a:gd name="adj1" fmla="val 10799952"/>
              <a:gd name="adj2" fmla="val 1620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713225" y="335248"/>
            <a:ext cx="3978900" cy="333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000">
                <a:latin typeface="Anton"/>
                <a:ea typeface="Anton"/>
                <a:cs typeface="Anton"/>
                <a:sym typeface="Anton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713225" y="3907224"/>
            <a:ext cx="3312900" cy="6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 sz="1700">
                <a:solidFill>
                  <a:schemeClr val="accent4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solidFill>
          <a:schemeClr val="accent5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oogle Shape;17;p4"/>
          <p:cNvGrpSpPr/>
          <p:nvPr/>
        </p:nvGrpSpPr>
        <p:grpSpPr>
          <a:xfrm>
            <a:off x="5162650" y="599925"/>
            <a:ext cx="3412250" cy="3901525"/>
            <a:chOff x="5162650" y="599925"/>
            <a:chExt cx="3412250" cy="3901525"/>
          </a:xfrm>
        </p:grpSpPr>
        <p:sp>
          <p:nvSpPr>
            <p:cNvPr id="18" name="Google Shape;18;p4"/>
            <p:cNvSpPr/>
            <p:nvPr/>
          </p:nvSpPr>
          <p:spPr>
            <a:xfrm>
              <a:off x="6033900" y="599925"/>
              <a:ext cx="2541000" cy="2541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4"/>
            <p:cNvSpPr/>
            <p:nvPr/>
          </p:nvSpPr>
          <p:spPr>
            <a:xfrm>
              <a:off x="5162650" y="3710350"/>
              <a:ext cx="791100" cy="7911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724200" y="1228675"/>
            <a:ext cx="7695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vo"/>
              <a:buChar char="●"/>
              <a:defRPr sz="1200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vo"/>
              <a:buChar char="○"/>
              <a:defRPr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vo"/>
              <a:buChar char="■"/>
              <a:defRPr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vo"/>
              <a:buChar char="●"/>
              <a:defRPr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vo"/>
              <a:buChar char="○"/>
              <a:defRPr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vo"/>
              <a:buChar char="■"/>
              <a:defRPr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vo"/>
              <a:buChar char="●"/>
              <a:defRPr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vo"/>
              <a:buChar char="○"/>
              <a:defRPr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Arvo"/>
              <a:buChar char="■"/>
              <a:defRPr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ctrTitle"/>
          </p:nvPr>
        </p:nvSpPr>
        <p:spPr>
          <a:xfrm>
            <a:off x="1187550" y="415250"/>
            <a:ext cx="6768900" cy="65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5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solidFill>
          <a:schemeClr val="lt1"/>
        </a:solidFill>
        <a:effectLst/>
      </p:bgPr>
    </p:bg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/>
          <p:nvPr/>
        </p:nvSpPr>
        <p:spPr>
          <a:xfrm>
            <a:off x="3986400" y="-18675"/>
            <a:ext cx="10315200" cy="10315200"/>
          </a:xfrm>
          <a:prstGeom prst="pie">
            <a:avLst>
              <a:gd name="adj1" fmla="val 10799952"/>
              <a:gd name="adj2" fmla="val 1620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ctrTitle"/>
          </p:nvPr>
        </p:nvSpPr>
        <p:spPr>
          <a:xfrm>
            <a:off x="798927" y="2821425"/>
            <a:ext cx="3348300" cy="73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Anton"/>
              <a:buNone/>
              <a:defRPr sz="24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nton"/>
              <a:buNone/>
              <a:defRPr sz="12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nton"/>
              <a:buNone/>
              <a:defRPr sz="12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nton"/>
              <a:buNone/>
              <a:defRPr sz="12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nton"/>
              <a:buNone/>
              <a:defRPr sz="12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nton"/>
              <a:buNone/>
              <a:defRPr sz="12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nton"/>
              <a:buNone/>
              <a:defRPr sz="12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nton"/>
              <a:buNone/>
              <a:defRPr sz="12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nton"/>
              <a:buNone/>
              <a:defRPr sz="12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ubTitle" idx="1"/>
          </p:nvPr>
        </p:nvSpPr>
        <p:spPr>
          <a:xfrm>
            <a:off x="798900" y="3552325"/>
            <a:ext cx="3348300" cy="9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Arvo"/>
              <a:buNone/>
              <a:defRPr sz="1600">
                <a:solidFill>
                  <a:schemeClr val="accent4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vo"/>
              <a:buNone/>
              <a:defRPr sz="1000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vo"/>
              <a:buNone/>
              <a:defRPr sz="1000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vo"/>
              <a:buNone/>
              <a:defRPr sz="1000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vo"/>
              <a:buNone/>
              <a:defRPr sz="1000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vo"/>
              <a:buNone/>
              <a:defRPr sz="1000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vo"/>
              <a:buNone/>
              <a:defRPr sz="1000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vo"/>
              <a:buNone/>
              <a:defRPr sz="1000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vo"/>
              <a:buNone/>
              <a:defRPr sz="1000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ctrTitle" idx="2"/>
          </p:nvPr>
        </p:nvSpPr>
        <p:spPr>
          <a:xfrm>
            <a:off x="4996751" y="2821425"/>
            <a:ext cx="3348300" cy="73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Anton"/>
              <a:buNone/>
              <a:defRPr sz="24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nton"/>
              <a:buNone/>
              <a:defRPr sz="12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nton"/>
              <a:buNone/>
              <a:defRPr sz="12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nton"/>
              <a:buNone/>
              <a:defRPr sz="12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nton"/>
              <a:buNone/>
              <a:defRPr sz="12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nton"/>
              <a:buNone/>
              <a:defRPr sz="12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nton"/>
              <a:buNone/>
              <a:defRPr sz="12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nton"/>
              <a:buNone/>
              <a:defRPr sz="12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nton"/>
              <a:buNone/>
              <a:defRPr sz="12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ubTitle" idx="3"/>
          </p:nvPr>
        </p:nvSpPr>
        <p:spPr>
          <a:xfrm>
            <a:off x="4996721" y="3552325"/>
            <a:ext cx="3348300" cy="9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Arvo"/>
              <a:buNone/>
              <a:defRPr sz="1600">
                <a:solidFill>
                  <a:schemeClr val="accent4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vo"/>
              <a:buNone/>
              <a:defRPr sz="1000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vo"/>
              <a:buNone/>
              <a:defRPr sz="1000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vo"/>
              <a:buNone/>
              <a:defRPr sz="1000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vo"/>
              <a:buNone/>
              <a:defRPr sz="1000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vo"/>
              <a:buNone/>
              <a:defRPr sz="1000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vo"/>
              <a:buNone/>
              <a:defRPr sz="1000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vo"/>
              <a:buNone/>
              <a:defRPr sz="1000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vo"/>
              <a:buNone/>
              <a:defRPr sz="1000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ctrTitle" idx="4"/>
          </p:nvPr>
        </p:nvSpPr>
        <p:spPr>
          <a:xfrm>
            <a:off x="1187550" y="415250"/>
            <a:ext cx="6768900" cy="65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500">
                <a:latin typeface="Anton"/>
                <a:ea typeface="Anton"/>
                <a:cs typeface="Anton"/>
                <a:sym typeface="Anton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solidFill>
          <a:schemeClr val="lt1"/>
        </a:solid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/>
          <p:nvPr/>
        </p:nvSpPr>
        <p:spPr>
          <a:xfrm rot="10800000">
            <a:off x="-5157600" y="-5157600"/>
            <a:ext cx="10315200" cy="10315200"/>
          </a:xfrm>
          <a:prstGeom prst="pie">
            <a:avLst>
              <a:gd name="adj1" fmla="val 10799952"/>
              <a:gd name="adj2" fmla="val 1620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ctrTitle"/>
          </p:nvPr>
        </p:nvSpPr>
        <p:spPr>
          <a:xfrm>
            <a:off x="1187550" y="415250"/>
            <a:ext cx="6768900" cy="65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500">
                <a:latin typeface="Anton"/>
                <a:ea typeface="Anton"/>
                <a:cs typeface="Anton"/>
                <a:sym typeface="Anton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lt1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713225" y="2010600"/>
            <a:ext cx="3858900" cy="112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200">
                <a:latin typeface="Anton"/>
                <a:ea typeface="Anton"/>
                <a:cs typeface="Anton"/>
                <a:sym typeface="Anto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chemeClr val="lt1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 txBox="1">
            <a:spLocks noGrp="1"/>
          </p:cNvSpPr>
          <p:nvPr>
            <p:ph type="ctrTitle"/>
          </p:nvPr>
        </p:nvSpPr>
        <p:spPr>
          <a:xfrm>
            <a:off x="4245425" y="1782600"/>
            <a:ext cx="4185600" cy="205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nton"/>
              <a:buNone/>
              <a:defRPr sz="4800">
                <a:latin typeface="Anton"/>
                <a:ea typeface="Anton"/>
                <a:cs typeface="Anton"/>
                <a:sym typeface="Anton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nton"/>
              <a:buNone/>
              <a:defRPr sz="1200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nton"/>
              <a:buNone/>
              <a:defRPr sz="1200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nton"/>
              <a:buNone/>
              <a:defRPr sz="1200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nton"/>
              <a:buNone/>
              <a:defRPr sz="1200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nton"/>
              <a:buNone/>
              <a:defRPr sz="1200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nton"/>
              <a:buNone/>
              <a:defRPr sz="1200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nton"/>
              <a:buNone/>
              <a:defRPr sz="1200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nton"/>
              <a:buNone/>
              <a:defRPr sz="1200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ubTitle" idx="1"/>
          </p:nvPr>
        </p:nvSpPr>
        <p:spPr>
          <a:xfrm>
            <a:off x="5496300" y="4135857"/>
            <a:ext cx="29346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vo"/>
              <a:buNone/>
              <a:defRPr sz="1400">
                <a:latin typeface="Arvo"/>
                <a:ea typeface="Arvo"/>
                <a:cs typeface="Arvo"/>
                <a:sym typeface="Arvo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vo"/>
              <a:buNone/>
              <a:defRPr sz="1000">
                <a:solidFill>
                  <a:srgbClr val="000000"/>
                </a:solidFill>
                <a:latin typeface="Arvo"/>
                <a:ea typeface="Arvo"/>
                <a:cs typeface="Arvo"/>
                <a:sym typeface="Arvo"/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vo"/>
              <a:buNone/>
              <a:defRPr sz="1000">
                <a:solidFill>
                  <a:srgbClr val="000000"/>
                </a:solidFill>
                <a:latin typeface="Arvo"/>
                <a:ea typeface="Arvo"/>
                <a:cs typeface="Arvo"/>
                <a:sym typeface="Arvo"/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vo"/>
              <a:buNone/>
              <a:defRPr sz="1000">
                <a:solidFill>
                  <a:srgbClr val="000000"/>
                </a:solidFill>
                <a:latin typeface="Arvo"/>
                <a:ea typeface="Arvo"/>
                <a:cs typeface="Arvo"/>
                <a:sym typeface="Arvo"/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vo"/>
              <a:buNone/>
              <a:defRPr sz="1000">
                <a:solidFill>
                  <a:srgbClr val="000000"/>
                </a:solidFill>
                <a:latin typeface="Arvo"/>
                <a:ea typeface="Arvo"/>
                <a:cs typeface="Arvo"/>
                <a:sym typeface="Arvo"/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vo"/>
              <a:buNone/>
              <a:defRPr sz="1000">
                <a:solidFill>
                  <a:srgbClr val="000000"/>
                </a:solidFill>
                <a:latin typeface="Arvo"/>
                <a:ea typeface="Arvo"/>
                <a:cs typeface="Arvo"/>
                <a:sym typeface="Arvo"/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vo"/>
              <a:buNone/>
              <a:defRPr sz="1000">
                <a:solidFill>
                  <a:srgbClr val="000000"/>
                </a:solidFill>
                <a:latin typeface="Arvo"/>
                <a:ea typeface="Arvo"/>
                <a:cs typeface="Arvo"/>
                <a:sym typeface="Arvo"/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vo"/>
              <a:buNone/>
              <a:defRPr sz="1000">
                <a:solidFill>
                  <a:srgbClr val="000000"/>
                </a:solidFill>
                <a:latin typeface="Arvo"/>
                <a:ea typeface="Arvo"/>
                <a:cs typeface="Arvo"/>
                <a:sym typeface="Arvo"/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vo"/>
              <a:buNone/>
              <a:defRPr sz="1000">
                <a:solidFill>
                  <a:srgbClr val="000000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title" idx="2" hasCustomPrompt="1"/>
          </p:nvPr>
        </p:nvSpPr>
        <p:spPr>
          <a:xfrm>
            <a:off x="6259500" y="539503"/>
            <a:ext cx="2171400" cy="71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nton"/>
              <a:buNone/>
              <a:defRPr sz="4700">
                <a:latin typeface="Anton"/>
                <a:ea typeface="Anton"/>
                <a:cs typeface="Anton"/>
                <a:sym typeface="Anton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nton"/>
              <a:buNone/>
              <a:defRPr sz="4800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nton"/>
              <a:buNone/>
              <a:defRPr sz="4800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nton"/>
              <a:buNone/>
              <a:defRPr sz="4800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nton"/>
              <a:buNone/>
              <a:defRPr sz="4800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nton"/>
              <a:buNone/>
              <a:defRPr sz="4800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nton"/>
              <a:buNone/>
              <a:defRPr sz="4800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nton"/>
              <a:buNone/>
              <a:defRPr sz="4800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nton"/>
              <a:buNone/>
              <a:defRPr sz="4800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solidFill>
          <a:schemeClr val="dk2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>
            <a:spLocks noGrp="1"/>
          </p:cNvSpPr>
          <p:nvPr>
            <p:ph type="ctrTitle"/>
          </p:nvPr>
        </p:nvSpPr>
        <p:spPr>
          <a:xfrm>
            <a:off x="1187550" y="415250"/>
            <a:ext cx="6768900" cy="65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500">
                <a:latin typeface="Anton"/>
                <a:ea typeface="Anton"/>
                <a:cs typeface="Anton"/>
                <a:sym typeface="Anton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5"/>
        </a:solid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/>
          <p:nvPr/>
        </p:nvSpPr>
        <p:spPr>
          <a:xfrm>
            <a:off x="6178125" y="1255104"/>
            <a:ext cx="1140053" cy="1140063"/>
          </a:xfrm>
          <a:custGeom>
            <a:avLst/>
            <a:gdLst/>
            <a:ahLst/>
            <a:cxnLst/>
            <a:rect l="l" t="t" r="r" b="b"/>
            <a:pathLst>
              <a:path w="107173" h="107174" extrusionOk="0">
                <a:moveTo>
                  <a:pt x="53587" y="1"/>
                </a:moveTo>
                <a:cubicBezTo>
                  <a:pt x="23992" y="1"/>
                  <a:pt x="1" y="23992"/>
                  <a:pt x="1" y="53587"/>
                </a:cubicBezTo>
                <a:cubicBezTo>
                  <a:pt x="1" y="83182"/>
                  <a:pt x="23992" y="107174"/>
                  <a:pt x="53587" y="107174"/>
                </a:cubicBezTo>
                <a:cubicBezTo>
                  <a:pt x="83181" y="107174"/>
                  <a:pt x="107173" y="83182"/>
                  <a:pt x="107173" y="53587"/>
                </a:cubicBezTo>
                <a:cubicBezTo>
                  <a:pt x="107173" y="23992"/>
                  <a:pt x="83181" y="1"/>
                  <a:pt x="53587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11"/>
          <p:cNvSpPr/>
          <p:nvPr/>
        </p:nvSpPr>
        <p:spPr>
          <a:xfrm>
            <a:off x="1310850" y="1631724"/>
            <a:ext cx="2258939" cy="2258960"/>
          </a:xfrm>
          <a:custGeom>
            <a:avLst/>
            <a:gdLst/>
            <a:ahLst/>
            <a:cxnLst/>
            <a:rect l="l" t="t" r="r" b="b"/>
            <a:pathLst>
              <a:path w="107173" h="107174" extrusionOk="0">
                <a:moveTo>
                  <a:pt x="53587" y="1"/>
                </a:moveTo>
                <a:cubicBezTo>
                  <a:pt x="23992" y="1"/>
                  <a:pt x="1" y="23992"/>
                  <a:pt x="1" y="53587"/>
                </a:cubicBezTo>
                <a:cubicBezTo>
                  <a:pt x="1" y="83182"/>
                  <a:pt x="23992" y="107174"/>
                  <a:pt x="53587" y="107174"/>
                </a:cubicBezTo>
                <a:cubicBezTo>
                  <a:pt x="83181" y="107174"/>
                  <a:pt x="107173" y="83182"/>
                  <a:pt x="107173" y="53587"/>
                </a:cubicBezTo>
                <a:cubicBezTo>
                  <a:pt x="107173" y="23992"/>
                  <a:pt x="83181" y="1"/>
                  <a:pt x="53587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title" hasCustomPrompt="1"/>
          </p:nvPr>
        </p:nvSpPr>
        <p:spPr>
          <a:xfrm>
            <a:off x="876750" y="2000250"/>
            <a:ext cx="7390500" cy="127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Char char="+"/>
              <a:defRPr sz="78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Char char="+"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Char char="+"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Char char="+"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Char char="+"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Char char="+"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Char char="+"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Char char="+"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Char char="+"/>
              <a:defRPr sz="12000"/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>
            <a:spLocks noGrp="1"/>
          </p:cNvSpPr>
          <p:nvPr>
            <p:ph type="subTitle" idx="1"/>
          </p:nvPr>
        </p:nvSpPr>
        <p:spPr>
          <a:xfrm>
            <a:off x="1784426" y="3387900"/>
            <a:ext cx="5902200" cy="66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1600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1100">
                <a:solidFill>
                  <a:srgbClr val="000000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1100">
                <a:solidFill>
                  <a:srgbClr val="000000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1100">
                <a:solidFill>
                  <a:srgbClr val="000000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1100">
                <a:solidFill>
                  <a:srgbClr val="000000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1100">
                <a:solidFill>
                  <a:srgbClr val="000000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1100">
                <a:solidFill>
                  <a:srgbClr val="000000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1100">
                <a:solidFill>
                  <a:srgbClr val="000000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11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ctrTitle" idx="2"/>
          </p:nvPr>
        </p:nvSpPr>
        <p:spPr>
          <a:xfrm>
            <a:off x="1187550" y="415250"/>
            <a:ext cx="6768900" cy="65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5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w Center by Slidesgo">
  <p:cSld name="CUSTOM_17_1">
    <p:bg>
      <p:bgPr>
        <a:solidFill>
          <a:schemeClr val="accent5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3"/>
          <p:cNvSpPr/>
          <p:nvPr/>
        </p:nvSpPr>
        <p:spPr>
          <a:xfrm rot="10800000" flipH="1">
            <a:off x="4841850" y="-4302150"/>
            <a:ext cx="8604300" cy="8604300"/>
          </a:xfrm>
          <a:prstGeom prst="pie">
            <a:avLst>
              <a:gd name="adj1" fmla="val 10799952"/>
              <a:gd name="adj2" fmla="val 1620000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13"/>
          <p:cNvSpPr/>
          <p:nvPr/>
        </p:nvSpPr>
        <p:spPr>
          <a:xfrm>
            <a:off x="558375" y="2317524"/>
            <a:ext cx="2258939" cy="2258960"/>
          </a:xfrm>
          <a:custGeom>
            <a:avLst/>
            <a:gdLst/>
            <a:ahLst/>
            <a:cxnLst/>
            <a:rect l="l" t="t" r="r" b="b"/>
            <a:pathLst>
              <a:path w="107173" h="107174" extrusionOk="0">
                <a:moveTo>
                  <a:pt x="53587" y="1"/>
                </a:moveTo>
                <a:cubicBezTo>
                  <a:pt x="23992" y="1"/>
                  <a:pt x="1" y="23992"/>
                  <a:pt x="1" y="53587"/>
                </a:cubicBezTo>
                <a:cubicBezTo>
                  <a:pt x="1" y="83182"/>
                  <a:pt x="23992" y="107174"/>
                  <a:pt x="53587" y="107174"/>
                </a:cubicBezTo>
                <a:cubicBezTo>
                  <a:pt x="83181" y="107174"/>
                  <a:pt x="107173" y="83182"/>
                  <a:pt x="107173" y="53587"/>
                </a:cubicBezTo>
                <a:cubicBezTo>
                  <a:pt x="107173" y="23992"/>
                  <a:pt x="83181" y="1"/>
                  <a:pt x="53587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ctrTitle"/>
          </p:nvPr>
        </p:nvSpPr>
        <p:spPr>
          <a:xfrm>
            <a:off x="2021100" y="4083087"/>
            <a:ext cx="51018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23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68" name="Google Shape;68;p13"/>
          <p:cNvSpPr txBox="1">
            <a:spLocks noGrp="1"/>
          </p:cNvSpPr>
          <p:nvPr>
            <p:ph type="subTitle" idx="1"/>
          </p:nvPr>
        </p:nvSpPr>
        <p:spPr>
          <a:xfrm flipH="1">
            <a:off x="2021100" y="2198825"/>
            <a:ext cx="5101800" cy="111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x columns">
  <p:cSld name="TITLE_ONLY_1_1">
    <p:bg>
      <p:bgPr>
        <a:solidFill>
          <a:schemeClr val="accent5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/>
          <p:cNvSpPr txBox="1">
            <a:spLocks noGrp="1"/>
          </p:cNvSpPr>
          <p:nvPr>
            <p:ph type="subTitle" idx="1"/>
          </p:nvPr>
        </p:nvSpPr>
        <p:spPr>
          <a:xfrm>
            <a:off x="724563" y="1865001"/>
            <a:ext cx="1976700" cy="96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400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71" name="Google Shape;71;p14"/>
          <p:cNvSpPr txBox="1">
            <a:spLocks noGrp="1"/>
          </p:cNvSpPr>
          <p:nvPr>
            <p:ph type="subTitle" idx="2"/>
          </p:nvPr>
        </p:nvSpPr>
        <p:spPr>
          <a:xfrm>
            <a:off x="3583601" y="1867421"/>
            <a:ext cx="1976700" cy="96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400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72" name="Google Shape;72;p14"/>
          <p:cNvSpPr txBox="1">
            <a:spLocks noGrp="1"/>
          </p:cNvSpPr>
          <p:nvPr>
            <p:ph type="subTitle" idx="3"/>
          </p:nvPr>
        </p:nvSpPr>
        <p:spPr>
          <a:xfrm>
            <a:off x="6442640" y="1865001"/>
            <a:ext cx="1976700" cy="96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400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4"/>
          <p:cNvSpPr txBox="1">
            <a:spLocks noGrp="1"/>
          </p:cNvSpPr>
          <p:nvPr>
            <p:ph type="subTitle" idx="4"/>
          </p:nvPr>
        </p:nvSpPr>
        <p:spPr>
          <a:xfrm>
            <a:off x="724563" y="3688775"/>
            <a:ext cx="1976700" cy="97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400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74" name="Google Shape;74;p14"/>
          <p:cNvSpPr txBox="1">
            <a:spLocks noGrp="1"/>
          </p:cNvSpPr>
          <p:nvPr>
            <p:ph type="subTitle" idx="5"/>
          </p:nvPr>
        </p:nvSpPr>
        <p:spPr>
          <a:xfrm>
            <a:off x="3583601" y="3691201"/>
            <a:ext cx="1976700" cy="97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400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75" name="Google Shape;75;p14"/>
          <p:cNvSpPr txBox="1">
            <a:spLocks noGrp="1"/>
          </p:cNvSpPr>
          <p:nvPr>
            <p:ph type="subTitle" idx="6"/>
          </p:nvPr>
        </p:nvSpPr>
        <p:spPr>
          <a:xfrm>
            <a:off x="6442640" y="3688775"/>
            <a:ext cx="1976700" cy="97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400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76" name="Google Shape;76;p14"/>
          <p:cNvSpPr txBox="1">
            <a:spLocks noGrp="1"/>
          </p:cNvSpPr>
          <p:nvPr>
            <p:ph type="ctrTitle"/>
          </p:nvPr>
        </p:nvSpPr>
        <p:spPr>
          <a:xfrm>
            <a:off x="1187550" y="415250"/>
            <a:ext cx="6768900" cy="65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5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77" name="Google Shape;77;p14"/>
          <p:cNvSpPr txBox="1">
            <a:spLocks noGrp="1"/>
          </p:cNvSpPr>
          <p:nvPr>
            <p:ph type="subTitle" idx="7"/>
          </p:nvPr>
        </p:nvSpPr>
        <p:spPr>
          <a:xfrm>
            <a:off x="724575" y="1372149"/>
            <a:ext cx="1976700" cy="31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78" name="Google Shape;78;p14"/>
          <p:cNvSpPr txBox="1">
            <a:spLocks noGrp="1"/>
          </p:cNvSpPr>
          <p:nvPr>
            <p:ph type="subTitle" idx="8"/>
          </p:nvPr>
        </p:nvSpPr>
        <p:spPr>
          <a:xfrm>
            <a:off x="3583613" y="1372930"/>
            <a:ext cx="1976700" cy="31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79" name="Google Shape;79;p14"/>
          <p:cNvSpPr txBox="1">
            <a:spLocks noGrp="1"/>
          </p:cNvSpPr>
          <p:nvPr>
            <p:ph type="subTitle" idx="9"/>
          </p:nvPr>
        </p:nvSpPr>
        <p:spPr>
          <a:xfrm>
            <a:off x="6442651" y="1372149"/>
            <a:ext cx="1976700" cy="31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subTitle" idx="13"/>
          </p:nvPr>
        </p:nvSpPr>
        <p:spPr>
          <a:xfrm>
            <a:off x="724575" y="3191726"/>
            <a:ext cx="1976700" cy="31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81" name="Google Shape;81;p14"/>
          <p:cNvSpPr txBox="1">
            <a:spLocks noGrp="1"/>
          </p:cNvSpPr>
          <p:nvPr>
            <p:ph type="subTitle" idx="14"/>
          </p:nvPr>
        </p:nvSpPr>
        <p:spPr>
          <a:xfrm>
            <a:off x="3583613" y="3192509"/>
            <a:ext cx="1976700" cy="31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82" name="Google Shape;82;p14"/>
          <p:cNvSpPr txBox="1">
            <a:spLocks noGrp="1"/>
          </p:cNvSpPr>
          <p:nvPr>
            <p:ph type="subTitle" idx="15"/>
          </p:nvPr>
        </p:nvSpPr>
        <p:spPr>
          <a:xfrm>
            <a:off x="6442651" y="3191726"/>
            <a:ext cx="1976700" cy="31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nton"/>
              <a:buNone/>
              <a:defRPr sz="11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TITLE_ONLY_3_1">
    <p:bg>
      <p:bgPr>
        <a:solidFill>
          <a:schemeClr val="dk2"/>
        </a:soli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6"/>
          <p:cNvSpPr txBox="1">
            <a:spLocks noGrp="1"/>
          </p:cNvSpPr>
          <p:nvPr>
            <p:ph type="subTitle" idx="1"/>
          </p:nvPr>
        </p:nvSpPr>
        <p:spPr>
          <a:xfrm>
            <a:off x="724100" y="2244299"/>
            <a:ext cx="2910000" cy="62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400">
                <a:solidFill>
                  <a:schemeClr val="accent6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4" name="Google Shape;94;p16"/>
          <p:cNvSpPr txBox="1">
            <a:spLocks noGrp="1"/>
          </p:cNvSpPr>
          <p:nvPr>
            <p:ph type="title" hasCustomPrompt="1"/>
          </p:nvPr>
        </p:nvSpPr>
        <p:spPr>
          <a:xfrm>
            <a:off x="713377" y="1666500"/>
            <a:ext cx="34110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36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95" name="Google Shape;95;p16"/>
          <p:cNvSpPr txBox="1">
            <a:spLocks noGrp="1"/>
          </p:cNvSpPr>
          <p:nvPr>
            <p:ph type="subTitle" idx="2"/>
          </p:nvPr>
        </p:nvSpPr>
        <p:spPr>
          <a:xfrm>
            <a:off x="724100" y="3687274"/>
            <a:ext cx="2910000" cy="62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400">
                <a:solidFill>
                  <a:schemeClr val="accent6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6" name="Google Shape;96;p16"/>
          <p:cNvSpPr txBox="1">
            <a:spLocks noGrp="1"/>
          </p:cNvSpPr>
          <p:nvPr>
            <p:ph type="title" idx="3" hasCustomPrompt="1"/>
          </p:nvPr>
        </p:nvSpPr>
        <p:spPr>
          <a:xfrm>
            <a:off x="713377" y="3109474"/>
            <a:ext cx="34110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36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97" name="Google Shape;97;p16"/>
          <p:cNvSpPr txBox="1">
            <a:spLocks noGrp="1"/>
          </p:cNvSpPr>
          <p:nvPr>
            <p:ph type="ctrTitle" idx="4"/>
          </p:nvPr>
        </p:nvSpPr>
        <p:spPr>
          <a:xfrm>
            <a:off x="1187550" y="415250"/>
            <a:ext cx="6768900" cy="65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500">
                <a:latin typeface="Anton"/>
                <a:ea typeface="Anton"/>
                <a:cs typeface="Anton"/>
                <a:sym typeface="Anton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design">
  <p:cSld name="TITLE_ONLY_1">
    <p:bg>
      <p:bgPr>
        <a:solidFill>
          <a:schemeClr val="lt1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7"/>
          <p:cNvSpPr/>
          <p:nvPr/>
        </p:nvSpPr>
        <p:spPr>
          <a:xfrm>
            <a:off x="3986400" y="-18675"/>
            <a:ext cx="10315200" cy="10315200"/>
          </a:xfrm>
          <a:prstGeom prst="pie">
            <a:avLst>
              <a:gd name="adj1" fmla="val 10799952"/>
              <a:gd name="adj2" fmla="val 1620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17"/>
          <p:cNvSpPr txBox="1">
            <a:spLocks noGrp="1"/>
          </p:cNvSpPr>
          <p:nvPr>
            <p:ph type="ctrTitle"/>
          </p:nvPr>
        </p:nvSpPr>
        <p:spPr>
          <a:xfrm>
            <a:off x="1187550" y="415250"/>
            <a:ext cx="6768900" cy="65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500">
                <a:latin typeface="Anton"/>
                <a:ea typeface="Anton"/>
                <a:cs typeface="Anton"/>
                <a:sym typeface="Anton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design 2">
  <p:cSld name="TITLE_ONLY_1_2_1">
    <p:bg>
      <p:bgPr>
        <a:solidFill>
          <a:schemeClr val="accent5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9"/>
          <p:cNvSpPr txBox="1">
            <a:spLocks noGrp="1"/>
          </p:cNvSpPr>
          <p:nvPr>
            <p:ph type="ctrTitle"/>
          </p:nvPr>
        </p:nvSpPr>
        <p:spPr>
          <a:xfrm>
            <a:off x="1187550" y="415250"/>
            <a:ext cx="6768900" cy="65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5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_AND_BODY_1_1">
    <p:bg>
      <p:bgPr>
        <a:solidFill>
          <a:schemeClr val="lt1"/>
        </a:solid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0"/>
          <p:cNvSpPr/>
          <p:nvPr/>
        </p:nvSpPr>
        <p:spPr>
          <a:xfrm flipH="1">
            <a:off x="-5157600" y="-18675"/>
            <a:ext cx="10315200" cy="10315200"/>
          </a:xfrm>
          <a:prstGeom prst="pie">
            <a:avLst>
              <a:gd name="adj1" fmla="val 10799952"/>
              <a:gd name="adj2" fmla="val 1620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20"/>
          <p:cNvSpPr txBox="1">
            <a:spLocks noGrp="1"/>
          </p:cNvSpPr>
          <p:nvPr>
            <p:ph type="ctrTitle"/>
          </p:nvPr>
        </p:nvSpPr>
        <p:spPr>
          <a:xfrm>
            <a:off x="1603795" y="1511125"/>
            <a:ext cx="2480100" cy="53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None/>
              <a:defRPr sz="18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08" name="Google Shape;108;p20"/>
          <p:cNvSpPr txBox="1">
            <a:spLocks noGrp="1"/>
          </p:cNvSpPr>
          <p:nvPr>
            <p:ph type="subTitle" idx="1"/>
          </p:nvPr>
        </p:nvSpPr>
        <p:spPr>
          <a:xfrm>
            <a:off x="1603775" y="1968450"/>
            <a:ext cx="2480100" cy="73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None/>
              <a:defRPr sz="1400">
                <a:solidFill>
                  <a:schemeClr val="accent4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09" name="Google Shape;109;p20"/>
          <p:cNvSpPr txBox="1">
            <a:spLocks noGrp="1"/>
          </p:cNvSpPr>
          <p:nvPr>
            <p:ph type="ctrTitle" idx="2"/>
          </p:nvPr>
        </p:nvSpPr>
        <p:spPr>
          <a:xfrm>
            <a:off x="5950670" y="1511125"/>
            <a:ext cx="2480100" cy="53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None/>
              <a:defRPr sz="18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10" name="Google Shape;110;p20"/>
          <p:cNvSpPr txBox="1">
            <a:spLocks noGrp="1"/>
          </p:cNvSpPr>
          <p:nvPr>
            <p:ph type="subTitle" idx="3"/>
          </p:nvPr>
        </p:nvSpPr>
        <p:spPr>
          <a:xfrm>
            <a:off x="5950650" y="1968450"/>
            <a:ext cx="2480100" cy="73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None/>
              <a:defRPr sz="1400">
                <a:solidFill>
                  <a:schemeClr val="accent4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1" name="Google Shape;111;p20"/>
          <p:cNvSpPr txBox="1">
            <a:spLocks noGrp="1"/>
          </p:cNvSpPr>
          <p:nvPr>
            <p:ph type="ctrTitle" idx="4"/>
          </p:nvPr>
        </p:nvSpPr>
        <p:spPr>
          <a:xfrm>
            <a:off x="1603795" y="3266449"/>
            <a:ext cx="2480100" cy="53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None/>
              <a:defRPr sz="18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12" name="Google Shape;112;p20"/>
          <p:cNvSpPr txBox="1">
            <a:spLocks noGrp="1"/>
          </p:cNvSpPr>
          <p:nvPr>
            <p:ph type="subTitle" idx="5"/>
          </p:nvPr>
        </p:nvSpPr>
        <p:spPr>
          <a:xfrm>
            <a:off x="1603775" y="3723775"/>
            <a:ext cx="2480100" cy="58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None/>
              <a:defRPr sz="1400">
                <a:solidFill>
                  <a:schemeClr val="accent4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3" name="Google Shape;113;p20"/>
          <p:cNvSpPr txBox="1">
            <a:spLocks noGrp="1"/>
          </p:cNvSpPr>
          <p:nvPr>
            <p:ph type="ctrTitle" idx="6"/>
          </p:nvPr>
        </p:nvSpPr>
        <p:spPr>
          <a:xfrm>
            <a:off x="5950670" y="3266449"/>
            <a:ext cx="2480100" cy="53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None/>
              <a:defRPr sz="180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14" name="Google Shape;114;p20"/>
          <p:cNvSpPr txBox="1">
            <a:spLocks noGrp="1"/>
          </p:cNvSpPr>
          <p:nvPr>
            <p:ph type="subTitle" idx="7"/>
          </p:nvPr>
        </p:nvSpPr>
        <p:spPr>
          <a:xfrm>
            <a:off x="5950650" y="3723775"/>
            <a:ext cx="2480100" cy="58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None/>
              <a:defRPr sz="1400">
                <a:solidFill>
                  <a:schemeClr val="accent4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5" name="Google Shape;115;p20"/>
          <p:cNvSpPr txBox="1">
            <a:spLocks noGrp="1"/>
          </p:cNvSpPr>
          <p:nvPr>
            <p:ph type="ctrTitle" idx="8"/>
          </p:nvPr>
        </p:nvSpPr>
        <p:spPr>
          <a:xfrm>
            <a:off x="1187550" y="415250"/>
            <a:ext cx="6768900" cy="65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400">
                <a:latin typeface="Anton"/>
                <a:ea typeface="Anton"/>
                <a:cs typeface="Anton"/>
                <a:sym typeface="Anton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ITLE_1_2">
    <p:bg>
      <p:bgPr>
        <a:solidFill>
          <a:schemeClr val="lt1"/>
        </a:solid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1"/>
          <p:cNvSpPr/>
          <p:nvPr/>
        </p:nvSpPr>
        <p:spPr>
          <a:xfrm>
            <a:off x="979925" y="1168050"/>
            <a:ext cx="1403700" cy="14037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21"/>
          <p:cNvSpPr/>
          <p:nvPr/>
        </p:nvSpPr>
        <p:spPr>
          <a:xfrm>
            <a:off x="6208500" y="2215250"/>
            <a:ext cx="5871000" cy="5871000"/>
          </a:xfrm>
          <a:prstGeom prst="pie">
            <a:avLst>
              <a:gd name="adj1" fmla="val 10799952"/>
              <a:gd name="adj2" fmla="val 1620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21"/>
          <p:cNvSpPr txBox="1">
            <a:spLocks noGrp="1"/>
          </p:cNvSpPr>
          <p:nvPr>
            <p:ph type="ctrTitle"/>
          </p:nvPr>
        </p:nvSpPr>
        <p:spPr>
          <a:xfrm>
            <a:off x="1697100" y="539500"/>
            <a:ext cx="5749800" cy="124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7600">
                <a:solidFill>
                  <a:schemeClr val="accent6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20" name="Google Shape;120;p21"/>
          <p:cNvSpPr txBox="1">
            <a:spLocks noGrp="1"/>
          </p:cNvSpPr>
          <p:nvPr>
            <p:ph type="subTitle" idx="1"/>
          </p:nvPr>
        </p:nvSpPr>
        <p:spPr>
          <a:xfrm>
            <a:off x="1697100" y="2215250"/>
            <a:ext cx="5749800" cy="134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Light"/>
              <a:buNone/>
              <a:defRPr sz="1600">
                <a:latin typeface="Arvo"/>
                <a:ea typeface="Arvo"/>
                <a:cs typeface="Arvo"/>
                <a:sym typeface="Arv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Light"/>
              <a:buNone/>
              <a:defRPr sz="28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Light"/>
              <a:buNone/>
              <a:defRPr sz="28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Light"/>
              <a:buNone/>
              <a:defRPr sz="28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Light"/>
              <a:buNone/>
              <a:defRPr sz="28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Light"/>
              <a:buNone/>
              <a:defRPr sz="28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Light"/>
              <a:buNone/>
              <a:defRPr sz="28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Light"/>
              <a:buNone/>
              <a:defRPr sz="28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Light"/>
              <a:buNone/>
              <a:defRPr sz="28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9pPr>
          </a:lstStyle>
          <a:p>
            <a:endParaRPr/>
          </a:p>
        </p:txBody>
      </p:sp>
      <p:sp>
        <p:nvSpPr>
          <p:cNvPr id="121" name="Google Shape;121;p21"/>
          <p:cNvSpPr/>
          <p:nvPr/>
        </p:nvSpPr>
        <p:spPr>
          <a:xfrm flipH="1">
            <a:off x="1143933" y="9122"/>
            <a:ext cx="176" cy="172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1"/>
                </a:moveTo>
                <a:lnTo>
                  <a:pt x="0" y="1"/>
                </a:lnTo>
                <a:lnTo>
                  <a:pt x="0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122" name="Google Shape;122;p21"/>
          <p:cNvSpPr/>
          <p:nvPr/>
        </p:nvSpPr>
        <p:spPr>
          <a:xfrm flipH="1">
            <a:off x="1143933" y="9122"/>
            <a:ext cx="176" cy="172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1"/>
                </a:moveTo>
                <a:lnTo>
                  <a:pt x="0" y="1"/>
                </a:lnTo>
                <a:lnTo>
                  <a:pt x="0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123" name="Google Shape;123;p21"/>
          <p:cNvSpPr/>
          <p:nvPr/>
        </p:nvSpPr>
        <p:spPr>
          <a:xfrm>
            <a:off x="7999307" y="9122"/>
            <a:ext cx="176" cy="172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1"/>
                </a:moveTo>
                <a:lnTo>
                  <a:pt x="0" y="1"/>
                </a:lnTo>
                <a:lnTo>
                  <a:pt x="0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124" name="Google Shape;124;p21"/>
          <p:cNvSpPr/>
          <p:nvPr/>
        </p:nvSpPr>
        <p:spPr>
          <a:xfrm>
            <a:off x="7999307" y="9122"/>
            <a:ext cx="176" cy="172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1"/>
                </a:moveTo>
                <a:lnTo>
                  <a:pt x="0" y="1"/>
                </a:lnTo>
                <a:lnTo>
                  <a:pt x="0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125" name="Google Shape;125;p21"/>
          <p:cNvSpPr/>
          <p:nvPr/>
        </p:nvSpPr>
        <p:spPr>
          <a:xfrm flipH="1">
            <a:off x="1143933" y="9122"/>
            <a:ext cx="176" cy="172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1"/>
                </a:moveTo>
                <a:lnTo>
                  <a:pt x="0" y="1"/>
                </a:lnTo>
                <a:lnTo>
                  <a:pt x="0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126" name="Google Shape;126;p21"/>
          <p:cNvSpPr txBox="1"/>
          <p:nvPr/>
        </p:nvSpPr>
        <p:spPr>
          <a:xfrm>
            <a:off x="1936650" y="3752850"/>
            <a:ext cx="52707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accent5"/>
                </a:solidFill>
                <a:latin typeface="Arvo"/>
                <a:ea typeface="Arvo"/>
                <a:cs typeface="Arvo"/>
                <a:sym typeface="Arvo"/>
              </a:rPr>
              <a:t>CREDITS: This presentation template was created by </a:t>
            </a:r>
            <a:r>
              <a:rPr lang="en" sz="1000" b="1">
                <a:solidFill>
                  <a:schemeClr val="accent5"/>
                </a:solidFill>
                <a:latin typeface="Arvo"/>
                <a:ea typeface="Arvo"/>
                <a:cs typeface="Arvo"/>
                <a:sym typeface="Arvo"/>
              </a:rPr>
              <a:t>Slidesgo</a:t>
            </a:r>
            <a:r>
              <a:rPr lang="en" sz="1000">
                <a:solidFill>
                  <a:schemeClr val="accent5"/>
                </a:solidFill>
                <a:latin typeface="Arvo"/>
                <a:ea typeface="Arvo"/>
                <a:cs typeface="Arvo"/>
                <a:sym typeface="Arvo"/>
              </a:rPr>
              <a:t>, including icons by </a:t>
            </a:r>
            <a:r>
              <a:rPr lang="en" sz="1000" b="1">
                <a:solidFill>
                  <a:schemeClr val="accent5"/>
                </a:solidFill>
                <a:latin typeface="Arvo"/>
                <a:ea typeface="Arvo"/>
                <a:cs typeface="Arvo"/>
                <a:sym typeface="Arvo"/>
              </a:rPr>
              <a:t>Flaticon</a:t>
            </a:r>
            <a:r>
              <a:rPr lang="en" sz="1000">
                <a:solidFill>
                  <a:schemeClr val="accent5"/>
                </a:solidFill>
                <a:latin typeface="Arvo"/>
                <a:ea typeface="Arvo"/>
                <a:cs typeface="Arvo"/>
                <a:sym typeface="Arvo"/>
              </a:rPr>
              <a:t>, and infographics &amp; images by </a:t>
            </a:r>
            <a:r>
              <a:rPr lang="en" sz="1000" b="1">
                <a:solidFill>
                  <a:schemeClr val="accent5"/>
                </a:solidFill>
                <a:latin typeface="Arvo"/>
                <a:ea typeface="Arvo"/>
                <a:cs typeface="Arvo"/>
                <a:sym typeface="Arvo"/>
              </a:rPr>
              <a:t>Freepik</a:t>
            </a:r>
            <a:endParaRPr sz="1000" b="1">
              <a:solidFill>
                <a:schemeClr val="accent5"/>
              </a:solidFill>
              <a:latin typeface="Arvo"/>
              <a:ea typeface="Arvo"/>
              <a:cs typeface="Arvo"/>
              <a:sym typeface="Arvo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8">
    <p:bg>
      <p:bgPr>
        <a:solidFill>
          <a:schemeClr val="lt1"/>
        </a:solid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2"/>
          <p:cNvSpPr/>
          <p:nvPr/>
        </p:nvSpPr>
        <p:spPr>
          <a:xfrm flipH="1">
            <a:off x="-5157600" y="-18675"/>
            <a:ext cx="10315200" cy="10315200"/>
          </a:xfrm>
          <a:prstGeom prst="pie">
            <a:avLst>
              <a:gd name="adj1" fmla="val 10799952"/>
              <a:gd name="adj2" fmla="val 1620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8_1">
    <p:bg>
      <p:bgPr>
        <a:solidFill>
          <a:schemeClr val="lt1"/>
        </a:solid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/>
          <p:nvPr/>
        </p:nvSpPr>
        <p:spPr>
          <a:xfrm>
            <a:off x="3986400" y="-18675"/>
            <a:ext cx="10315200" cy="10315200"/>
          </a:xfrm>
          <a:prstGeom prst="pie">
            <a:avLst>
              <a:gd name="adj1" fmla="val 10799952"/>
              <a:gd name="adj2" fmla="val 1620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LANK_1_2">
    <p:bg>
      <p:bgPr>
        <a:solidFill>
          <a:schemeClr val="lt1"/>
        </a:solid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LANK_1_1_1">
    <p:bg>
      <p:bgPr>
        <a:solidFill>
          <a:schemeClr val="dk2"/>
        </a:solidFill>
        <a:effectLst/>
      </p:bgPr>
    </p:bg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noFill/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Font typeface="Palanquin Dark"/>
              <a:buNone/>
              <a:defRPr sz="2800">
                <a:solidFill>
                  <a:schemeClr val="accent5"/>
                </a:solidFill>
                <a:latin typeface="Palanquin Dark"/>
                <a:ea typeface="Palanquin Dark"/>
                <a:cs typeface="Palanquin Dark"/>
                <a:sym typeface="Palanquin Dar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Font typeface="Kirang Haerang"/>
              <a:buNone/>
              <a:defRPr sz="2800">
                <a:solidFill>
                  <a:schemeClr val="accent5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Font typeface="Kirang Haerang"/>
              <a:buNone/>
              <a:defRPr sz="2800">
                <a:solidFill>
                  <a:schemeClr val="accent5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Font typeface="Kirang Haerang"/>
              <a:buNone/>
              <a:defRPr sz="2800">
                <a:solidFill>
                  <a:schemeClr val="accent5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Font typeface="Kirang Haerang"/>
              <a:buNone/>
              <a:defRPr sz="2800">
                <a:solidFill>
                  <a:schemeClr val="accent5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Font typeface="Kirang Haerang"/>
              <a:buNone/>
              <a:defRPr sz="2800">
                <a:solidFill>
                  <a:schemeClr val="accent5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Font typeface="Kirang Haerang"/>
              <a:buNone/>
              <a:defRPr sz="2800">
                <a:solidFill>
                  <a:schemeClr val="accent5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Font typeface="Kirang Haerang"/>
              <a:buNone/>
              <a:defRPr sz="2800">
                <a:solidFill>
                  <a:schemeClr val="accent5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Font typeface="Kirang Haerang"/>
              <a:buNone/>
              <a:defRPr sz="2800">
                <a:solidFill>
                  <a:schemeClr val="accent5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vo"/>
              <a:buChar char="●"/>
              <a:defRPr sz="1800">
                <a:solidFill>
                  <a:schemeClr val="accent5"/>
                </a:solidFill>
                <a:latin typeface="Arvo"/>
                <a:ea typeface="Arvo"/>
                <a:cs typeface="Arvo"/>
                <a:sym typeface="Arv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vo"/>
              <a:buChar char="○"/>
              <a:defRPr>
                <a:solidFill>
                  <a:schemeClr val="accent5"/>
                </a:solidFill>
                <a:latin typeface="Arvo"/>
                <a:ea typeface="Arvo"/>
                <a:cs typeface="Arvo"/>
                <a:sym typeface="Arv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vo"/>
              <a:buChar char="■"/>
              <a:defRPr>
                <a:solidFill>
                  <a:schemeClr val="accent5"/>
                </a:solidFill>
                <a:latin typeface="Arvo"/>
                <a:ea typeface="Arvo"/>
                <a:cs typeface="Arvo"/>
                <a:sym typeface="Arv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vo"/>
              <a:buChar char="●"/>
              <a:defRPr>
                <a:solidFill>
                  <a:schemeClr val="accent5"/>
                </a:solidFill>
                <a:latin typeface="Arvo"/>
                <a:ea typeface="Arvo"/>
                <a:cs typeface="Arvo"/>
                <a:sym typeface="Arv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vo"/>
              <a:buChar char="○"/>
              <a:defRPr>
                <a:solidFill>
                  <a:schemeClr val="accent5"/>
                </a:solidFill>
                <a:latin typeface="Arvo"/>
                <a:ea typeface="Arvo"/>
                <a:cs typeface="Arvo"/>
                <a:sym typeface="Arv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vo"/>
              <a:buChar char="■"/>
              <a:defRPr>
                <a:solidFill>
                  <a:schemeClr val="accent5"/>
                </a:solidFill>
                <a:latin typeface="Arvo"/>
                <a:ea typeface="Arvo"/>
                <a:cs typeface="Arvo"/>
                <a:sym typeface="Arv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vo"/>
              <a:buChar char="●"/>
              <a:defRPr>
                <a:solidFill>
                  <a:schemeClr val="accent5"/>
                </a:solidFill>
                <a:latin typeface="Arvo"/>
                <a:ea typeface="Arvo"/>
                <a:cs typeface="Arvo"/>
                <a:sym typeface="Arv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vo"/>
              <a:buChar char="○"/>
              <a:defRPr>
                <a:solidFill>
                  <a:schemeClr val="accent5"/>
                </a:solidFill>
                <a:latin typeface="Arvo"/>
                <a:ea typeface="Arvo"/>
                <a:cs typeface="Arvo"/>
                <a:sym typeface="Arv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5"/>
              </a:buClr>
              <a:buSzPts val="1400"/>
              <a:buFont typeface="Arvo"/>
              <a:buChar char="■"/>
              <a:defRPr>
                <a:solidFill>
                  <a:schemeClr val="accent5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7" r:id="rId8"/>
    <p:sldLayoutId id="2147483659" r:id="rId9"/>
    <p:sldLayoutId id="2147483660" r:id="rId10"/>
    <p:sldLayoutId id="2147483662" r:id="rId11"/>
    <p:sldLayoutId id="2147483663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7"/>
          <p:cNvSpPr txBox="1">
            <a:spLocks noGrp="1"/>
          </p:cNvSpPr>
          <p:nvPr>
            <p:ph type="ctrTitle"/>
          </p:nvPr>
        </p:nvSpPr>
        <p:spPr>
          <a:xfrm>
            <a:off x="0" y="498050"/>
            <a:ext cx="5027400" cy="2796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200" dirty="0">
                <a:solidFill>
                  <a:schemeClr val="accent4"/>
                </a:solidFill>
              </a:rPr>
              <a:t>CSR </a:t>
            </a:r>
            <a:r>
              <a:rPr lang="en" sz="11200" dirty="0">
                <a:solidFill>
                  <a:schemeClr val="accent1"/>
                </a:solidFill>
              </a:rPr>
              <a:t>&amp;</a:t>
            </a:r>
            <a:r>
              <a:rPr lang="en" sz="14100" dirty="0">
                <a:solidFill>
                  <a:schemeClr val="accent4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" sz="7800" dirty="0">
                <a:solidFill>
                  <a:schemeClr val="lt2"/>
                </a:solidFill>
              </a:rPr>
              <a:t>McDonald’s</a:t>
            </a:r>
            <a:endParaRPr sz="7800" dirty="0">
              <a:solidFill>
                <a:schemeClr val="lt2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39" name="Google Shape;139;p27"/>
          <p:cNvSpPr txBox="1">
            <a:spLocks noGrp="1"/>
          </p:cNvSpPr>
          <p:nvPr>
            <p:ph type="subTitle" idx="1"/>
          </p:nvPr>
        </p:nvSpPr>
        <p:spPr>
          <a:xfrm>
            <a:off x="713225" y="3907224"/>
            <a:ext cx="3922324" cy="6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QBUS 250: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Rachel Quinn &amp; Jack Rogerson</a:t>
            </a:r>
            <a:endParaRPr dirty="0"/>
          </a:p>
        </p:txBody>
      </p:sp>
      <p:grpSp>
        <p:nvGrpSpPr>
          <p:cNvPr id="140" name="Google Shape;140;p27"/>
          <p:cNvGrpSpPr/>
          <p:nvPr/>
        </p:nvGrpSpPr>
        <p:grpSpPr>
          <a:xfrm>
            <a:off x="4799050" y="498062"/>
            <a:ext cx="3859836" cy="4169728"/>
            <a:chOff x="4799050" y="604456"/>
            <a:chExt cx="3859836" cy="4169728"/>
          </a:xfrm>
        </p:grpSpPr>
        <p:sp>
          <p:nvSpPr>
            <p:cNvPr id="141" name="Google Shape;141;p27"/>
            <p:cNvSpPr/>
            <p:nvPr/>
          </p:nvSpPr>
          <p:spPr>
            <a:xfrm>
              <a:off x="4799050" y="604456"/>
              <a:ext cx="3859836" cy="3859872"/>
            </a:xfrm>
            <a:custGeom>
              <a:avLst/>
              <a:gdLst/>
              <a:ahLst/>
              <a:cxnLst/>
              <a:rect l="l" t="t" r="r" b="b"/>
              <a:pathLst>
                <a:path w="107173" h="107174" extrusionOk="0">
                  <a:moveTo>
                    <a:pt x="53587" y="1"/>
                  </a:moveTo>
                  <a:cubicBezTo>
                    <a:pt x="23992" y="1"/>
                    <a:pt x="1" y="23992"/>
                    <a:pt x="1" y="53587"/>
                  </a:cubicBezTo>
                  <a:cubicBezTo>
                    <a:pt x="1" y="83182"/>
                    <a:pt x="23992" y="107174"/>
                    <a:pt x="53587" y="107174"/>
                  </a:cubicBezTo>
                  <a:cubicBezTo>
                    <a:pt x="83181" y="107174"/>
                    <a:pt x="107173" y="83182"/>
                    <a:pt x="107173" y="53587"/>
                  </a:cubicBezTo>
                  <a:cubicBezTo>
                    <a:pt x="107173" y="23992"/>
                    <a:pt x="83181" y="1"/>
                    <a:pt x="5358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27"/>
            <p:cNvSpPr/>
            <p:nvPr/>
          </p:nvSpPr>
          <p:spPr>
            <a:xfrm>
              <a:off x="5199844" y="3860262"/>
              <a:ext cx="3230969" cy="841205"/>
            </a:xfrm>
            <a:custGeom>
              <a:avLst/>
              <a:gdLst/>
              <a:ahLst/>
              <a:cxnLst/>
              <a:rect l="l" t="t" r="r" b="b"/>
              <a:pathLst>
                <a:path w="138579" h="36080" extrusionOk="0">
                  <a:moveTo>
                    <a:pt x="122501" y="1"/>
                  </a:moveTo>
                  <a:lnTo>
                    <a:pt x="101589" y="27521"/>
                  </a:lnTo>
                  <a:lnTo>
                    <a:pt x="0" y="30526"/>
                  </a:lnTo>
                  <a:lnTo>
                    <a:pt x="17617" y="36080"/>
                  </a:lnTo>
                  <a:lnTo>
                    <a:pt x="105118" y="36080"/>
                  </a:lnTo>
                  <a:cubicBezTo>
                    <a:pt x="108696" y="36080"/>
                    <a:pt x="112089" y="34476"/>
                    <a:pt x="114353" y="31704"/>
                  </a:cubicBezTo>
                  <a:lnTo>
                    <a:pt x="137434" y="3493"/>
                  </a:lnTo>
                  <a:cubicBezTo>
                    <a:pt x="138578" y="2099"/>
                    <a:pt x="137584" y="1"/>
                    <a:pt x="135780" y="1"/>
                  </a:cubicBezTo>
                  <a:close/>
                </a:path>
              </a:pathLst>
            </a:custGeom>
            <a:solidFill>
              <a:schemeClr val="accent6">
                <a:alpha val="1606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27"/>
            <p:cNvSpPr/>
            <p:nvPr/>
          </p:nvSpPr>
          <p:spPr>
            <a:xfrm>
              <a:off x="5227892" y="4045522"/>
              <a:ext cx="2466727" cy="434475"/>
            </a:xfrm>
            <a:custGeom>
              <a:avLst/>
              <a:gdLst/>
              <a:ahLst/>
              <a:cxnLst/>
              <a:rect l="l" t="t" r="r" b="b"/>
              <a:pathLst>
                <a:path w="105800" h="18635" extrusionOk="0">
                  <a:moveTo>
                    <a:pt x="92826" y="0"/>
                  </a:moveTo>
                  <a:cubicBezTo>
                    <a:pt x="92283" y="0"/>
                    <a:pt x="91957" y="29"/>
                    <a:pt x="91957" y="29"/>
                  </a:cubicBezTo>
                  <a:lnTo>
                    <a:pt x="1" y="29"/>
                  </a:lnTo>
                  <a:lnTo>
                    <a:pt x="1" y="18634"/>
                  </a:lnTo>
                  <a:lnTo>
                    <a:pt x="100139" y="18634"/>
                  </a:lnTo>
                  <a:lnTo>
                    <a:pt x="105799" y="7751"/>
                  </a:lnTo>
                  <a:lnTo>
                    <a:pt x="104735" y="5710"/>
                  </a:lnTo>
                  <a:cubicBezTo>
                    <a:pt x="104245" y="7314"/>
                    <a:pt x="103615" y="8475"/>
                    <a:pt x="103615" y="8475"/>
                  </a:cubicBezTo>
                  <a:cubicBezTo>
                    <a:pt x="103015" y="674"/>
                    <a:pt x="95428" y="0"/>
                    <a:pt x="928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27"/>
            <p:cNvSpPr/>
            <p:nvPr/>
          </p:nvSpPr>
          <p:spPr>
            <a:xfrm>
              <a:off x="5227892" y="3965075"/>
              <a:ext cx="2441920" cy="270641"/>
            </a:xfrm>
            <a:custGeom>
              <a:avLst/>
              <a:gdLst/>
              <a:ahLst/>
              <a:cxnLst/>
              <a:rect l="l" t="t" r="r" b="b"/>
              <a:pathLst>
                <a:path w="104736" h="11608" extrusionOk="0">
                  <a:moveTo>
                    <a:pt x="1" y="1"/>
                  </a:moveTo>
                  <a:lnTo>
                    <a:pt x="1" y="3162"/>
                  </a:lnTo>
                  <a:lnTo>
                    <a:pt x="91957" y="3162"/>
                  </a:lnTo>
                  <a:cubicBezTo>
                    <a:pt x="91957" y="3162"/>
                    <a:pt x="92283" y="3133"/>
                    <a:pt x="92826" y="3133"/>
                  </a:cubicBezTo>
                  <a:cubicBezTo>
                    <a:pt x="95428" y="3133"/>
                    <a:pt x="103015" y="3807"/>
                    <a:pt x="103615" y="11608"/>
                  </a:cubicBezTo>
                  <a:cubicBezTo>
                    <a:pt x="103615" y="11608"/>
                    <a:pt x="104245" y="10447"/>
                    <a:pt x="104735" y="8843"/>
                  </a:cubicBezTo>
                  <a:lnTo>
                    <a:pt x="10013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27"/>
            <p:cNvSpPr/>
            <p:nvPr/>
          </p:nvSpPr>
          <p:spPr>
            <a:xfrm>
              <a:off x="5177578" y="3398115"/>
              <a:ext cx="2816732" cy="574388"/>
            </a:xfrm>
            <a:custGeom>
              <a:avLst/>
              <a:gdLst/>
              <a:ahLst/>
              <a:cxnLst/>
              <a:rect l="l" t="t" r="r" b="b"/>
              <a:pathLst>
                <a:path w="120812" h="24636" extrusionOk="0">
                  <a:moveTo>
                    <a:pt x="39772" y="0"/>
                  </a:moveTo>
                  <a:lnTo>
                    <a:pt x="1489" y="20427"/>
                  </a:lnTo>
                  <a:cubicBezTo>
                    <a:pt x="628" y="20710"/>
                    <a:pt x="1" y="21524"/>
                    <a:pt x="1" y="22478"/>
                  </a:cubicBezTo>
                  <a:cubicBezTo>
                    <a:pt x="1" y="23665"/>
                    <a:pt x="972" y="24636"/>
                    <a:pt x="2159" y="24636"/>
                  </a:cubicBezTo>
                  <a:lnTo>
                    <a:pt x="94913" y="24636"/>
                  </a:lnTo>
                  <a:lnTo>
                    <a:pt x="120812" y="641"/>
                  </a:lnTo>
                  <a:cubicBezTo>
                    <a:pt x="119134" y="145"/>
                    <a:pt x="117930" y="0"/>
                    <a:pt x="11793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27"/>
            <p:cNvSpPr/>
            <p:nvPr/>
          </p:nvSpPr>
          <p:spPr>
            <a:xfrm>
              <a:off x="5227892" y="4112365"/>
              <a:ext cx="2170370" cy="33947"/>
            </a:xfrm>
            <a:custGeom>
              <a:avLst/>
              <a:gdLst/>
              <a:ahLst/>
              <a:cxnLst/>
              <a:rect l="l" t="t" r="r" b="b"/>
              <a:pathLst>
                <a:path w="93089" h="1456" extrusionOk="0">
                  <a:moveTo>
                    <a:pt x="1" y="1"/>
                  </a:moveTo>
                  <a:lnTo>
                    <a:pt x="1" y="1455"/>
                  </a:lnTo>
                  <a:lnTo>
                    <a:pt x="92361" y="1455"/>
                  </a:lnTo>
                  <a:cubicBezTo>
                    <a:pt x="92761" y="1455"/>
                    <a:pt x="93088" y="1129"/>
                    <a:pt x="93088" y="729"/>
                  </a:cubicBezTo>
                  <a:cubicBezTo>
                    <a:pt x="93088" y="328"/>
                    <a:pt x="92761" y="1"/>
                    <a:pt x="92361" y="1"/>
                  </a:cubicBezTo>
                  <a:close/>
                </a:path>
              </a:pathLst>
            </a:custGeom>
            <a:solidFill>
              <a:schemeClr val="accent6">
                <a:alpha val="1606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27"/>
            <p:cNvSpPr/>
            <p:nvPr/>
          </p:nvSpPr>
          <p:spPr>
            <a:xfrm>
              <a:off x="5227892" y="4229662"/>
              <a:ext cx="2170370" cy="33900"/>
            </a:xfrm>
            <a:custGeom>
              <a:avLst/>
              <a:gdLst/>
              <a:ahLst/>
              <a:cxnLst/>
              <a:rect l="l" t="t" r="r" b="b"/>
              <a:pathLst>
                <a:path w="93089" h="1454" extrusionOk="0">
                  <a:moveTo>
                    <a:pt x="1" y="0"/>
                  </a:moveTo>
                  <a:lnTo>
                    <a:pt x="1" y="1454"/>
                  </a:lnTo>
                  <a:lnTo>
                    <a:pt x="92361" y="1454"/>
                  </a:lnTo>
                  <a:cubicBezTo>
                    <a:pt x="92761" y="1454"/>
                    <a:pt x="93088" y="1127"/>
                    <a:pt x="93088" y="727"/>
                  </a:cubicBezTo>
                  <a:cubicBezTo>
                    <a:pt x="93088" y="327"/>
                    <a:pt x="92761" y="0"/>
                    <a:pt x="92361" y="0"/>
                  </a:cubicBezTo>
                  <a:close/>
                </a:path>
              </a:pathLst>
            </a:custGeom>
            <a:solidFill>
              <a:schemeClr val="accent6">
                <a:alpha val="1606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27"/>
            <p:cNvSpPr/>
            <p:nvPr/>
          </p:nvSpPr>
          <p:spPr>
            <a:xfrm>
              <a:off x="5227892" y="4346912"/>
              <a:ext cx="2170370" cy="33947"/>
            </a:xfrm>
            <a:custGeom>
              <a:avLst/>
              <a:gdLst/>
              <a:ahLst/>
              <a:cxnLst/>
              <a:rect l="l" t="t" r="r" b="b"/>
              <a:pathLst>
                <a:path w="93089" h="1456" extrusionOk="0">
                  <a:moveTo>
                    <a:pt x="1" y="1"/>
                  </a:moveTo>
                  <a:lnTo>
                    <a:pt x="1" y="1455"/>
                  </a:lnTo>
                  <a:lnTo>
                    <a:pt x="92361" y="1455"/>
                  </a:lnTo>
                  <a:cubicBezTo>
                    <a:pt x="92761" y="1455"/>
                    <a:pt x="93088" y="1128"/>
                    <a:pt x="93088" y="728"/>
                  </a:cubicBezTo>
                  <a:cubicBezTo>
                    <a:pt x="93088" y="327"/>
                    <a:pt x="92761" y="1"/>
                    <a:pt x="92361" y="1"/>
                  </a:cubicBezTo>
                  <a:close/>
                </a:path>
              </a:pathLst>
            </a:custGeom>
            <a:solidFill>
              <a:schemeClr val="accent6">
                <a:alpha val="1606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27"/>
            <p:cNvSpPr/>
            <p:nvPr/>
          </p:nvSpPr>
          <p:spPr>
            <a:xfrm>
              <a:off x="5177578" y="3398115"/>
              <a:ext cx="3103996" cy="1182513"/>
            </a:xfrm>
            <a:custGeom>
              <a:avLst/>
              <a:gdLst/>
              <a:ahLst/>
              <a:cxnLst/>
              <a:rect l="l" t="t" r="r" b="b"/>
              <a:pathLst>
                <a:path w="133133" h="50719" extrusionOk="0">
                  <a:moveTo>
                    <a:pt x="117930" y="0"/>
                  </a:moveTo>
                  <a:lnTo>
                    <a:pt x="111856" y="24"/>
                  </a:lnTo>
                  <a:lnTo>
                    <a:pt x="111849" y="97"/>
                  </a:lnTo>
                  <a:lnTo>
                    <a:pt x="96827" y="24"/>
                  </a:lnTo>
                  <a:lnTo>
                    <a:pt x="30500" y="12318"/>
                  </a:lnTo>
                  <a:lnTo>
                    <a:pt x="80894" y="24636"/>
                  </a:lnTo>
                  <a:lnTo>
                    <a:pt x="94913" y="24636"/>
                  </a:lnTo>
                  <a:cubicBezTo>
                    <a:pt x="100916" y="24636"/>
                    <a:pt x="105796" y="29519"/>
                    <a:pt x="105796" y="35519"/>
                  </a:cubicBezTo>
                  <a:cubicBezTo>
                    <a:pt x="105796" y="41519"/>
                    <a:pt x="100916" y="46399"/>
                    <a:pt x="94916" y="46402"/>
                  </a:cubicBezTo>
                  <a:lnTo>
                    <a:pt x="2159" y="46402"/>
                  </a:lnTo>
                  <a:cubicBezTo>
                    <a:pt x="972" y="46402"/>
                    <a:pt x="1" y="47373"/>
                    <a:pt x="1" y="48561"/>
                  </a:cubicBezTo>
                  <a:cubicBezTo>
                    <a:pt x="1" y="49748"/>
                    <a:pt x="972" y="50719"/>
                    <a:pt x="2159" y="50719"/>
                  </a:cubicBezTo>
                  <a:lnTo>
                    <a:pt x="95156" y="50719"/>
                  </a:lnTo>
                  <a:cubicBezTo>
                    <a:pt x="95230" y="50719"/>
                    <a:pt x="95306" y="50715"/>
                    <a:pt x="95379" y="50705"/>
                  </a:cubicBezTo>
                  <a:cubicBezTo>
                    <a:pt x="99852" y="50571"/>
                    <a:pt x="103844" y="48494"/>
                    <a:pt x="106543" y="45295"/>
                  </a:cubicBezTo>
                  <a:cubicBezTo>
                    <a:pt x="111772" y="39895"/>
                    <a:pt x="128813" y="22004"/>
                    <a:pt x="130321" y="16455"/>
                  </a:cubicBezTo>
                  <a:cubicBezTo>
                    <a:pt x="133133" y="6104"/>
                    <a:pt x="125641" y="2149"/>
                    <a:pt x="121105" y="731"/>
                  </a:cubicBezTo>
                  <a:cubicBezTo>
                    <a:pt x="119651" y="217"/>
                    <a:pt x="117930" y="0"/>
                    <a:pt x="11793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27"/>
            <p:cNvSpPr/>
            <p:nvPr/>
          </p:nvSpPr>
          <p:spPr>
            <a:xfrm>
              <a:off x="7073631" y="4229662"/>
              <a:ext cx="161130" cy="544522"/>
            </a:xfrm>
            <a:custGeom>
              <a:avLst/>
              <a:gdLst/>
              <a:ahLst/>
              <a:cxnLst/>
              <a:rect l="l" t="t" r="r" b="b"/>
              <a:pathLst>
                <a:path w="6911" h="23355" extrusionOk="0">
                  <a:moveTo>
                    <a:pt x="2755" y="0"/>
                  </a:moveTo>
                  <a:cubicBezTo>
                    <a:pt x="0" y="15053"/>
                    <a:pt x="2568" y="23355"/>
                    <a:pt x="2568" y="23355"/>
                  </a:cubicBezTo>
                  <a:cubicBezTo>
                    <a:pt x="3717" y="21737"/>
                    <a:pt x="3807" y="19926"/>
                    <a:pt x="3767" y="19036"/>
                  </a:cubicBezTo>
                  <a:lnTo>
                    <a:pt x="3767" y="19036"/>
                  </a:lnTo>
                  <a:cubicBezTo>
                    <a:pt x="4174" y="21761"/>
                    <a:pt x="6724" y="23355"/>
                    <a:pt x="6724" y="23355"/>
                  </a:cubicBezTo>
                  <a:cubicBezTo>
                    <a:pt x="4593" y="15810"/>
                    <a:pt x="6911" y="0"/>
                    <a:pt x="69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27"/>
            <p:cNvSpPr/>
            <p:nvPr/>
          </p:nvSpPr>
          <p:spPr>
            <a:xfrm>
              <a:off x="7121683" y="4229662"/>
              <a:ext cx="113078" cy="104358"/>
            </a:xfrm>
            <a:custGeom>
              <a:avLst/>
              <a:gdLst/>
              <a:ahLst/>
              <a:cxnLst/>
              <a:rect l="l" t="t" r="r" b="b"/>
              <a:pathLst>
                <a:path w="4850" h="4476" extrusionOk="0">
                  <a:moveTo>
                    <a:pt x="694" y="0"/>
                  </a:moveTo>
                  <a:lnTo>
                    <a:pt x="0" y="4476"/>
                  </a:lnTo>
                  <a:lnTo>
                    <a:pt x="4306" y="4396"/>
                  </a:lnTo>
                  <a:lnTo>
                    <a:pt x="485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27"/>
            <p:cNvSpPr/>
            <p:nvPr/>
          </p:nvSpPr>
          <p:spPr>
            <a:xfrm>
              <a:off x="6620061" y="1050899"/>
              <a:ext cx="100223" cy="200467"/>
            </a:xfrm>
            <a:custGeom>
              <a:avLst/>
              <a:gdLst/>
              <a:ahLst/>
              <a:cxnLst/>
              <a:rect l="l" t="t" r="r" b="b"/>
              <a:pathLst>
                <a:path w="4648" h="9297" extrusionOk="0">
                  <a:moveTo>
                    <a:pt x="4648" y="1"/>
                  </a:moveTo>
                  <a:cubicBezTo>
                    <a:pt x="2082" y="1"/>
                    <a:pt x="1" y="2082"/>
                    <a:pt x="1" y="4650"/>
                  </a:cubicBezTo>
                  <a:cubicBezTo>
                    <a:pt x="1" y="7215"/>
                    <a:pt x="2082" y="9297"/>
                    <a:pt x="4648" y="9297"/>
                  </a:cubicBezTo>
                  <a:lnTo>
                    <a:pt x="464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27"/>
            <p:cNvSpPr/>
            <p:nvPr/>
          </p:nvSpPr>
          <p:spPr>
            <a:xfrm>
              <a:off x="6718672" y="1050899"/>
              <a:ext cx="100266" cy="200467"/>
            </a:xfrm>
            <a:custGeom>
              <a:avLst/>
              <a:gdLst/>
              <a:ahLst/>
              <a:cxnLst/>
              <a:rect l="l" t="t" r="r" b="b"/>
              <a:pathLst>
                <a:path w="4650" h="9297" extrusionOk="0">
                  <a:moveTo>
                    <a:pt x="1" y="1"/>
                  </a:moveTo>
                  <a:lnTo>
                    <a:pt x="1" y="9297"/>
                  </a:lnTo>
                  <a:cubicBezTo>
                    <a:pt x="2568" y="9297"/>
                    <a:pt x="4650" y="7215"/>
                    <a:pt x="4650" y="4650"/>
                  </a:cubicBezTo>
                  <a:cubicBezTo>
                    <a:pt x="4650" y="2082"/>
                    <a:pt x="2568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27"/>
            <p:cNvSpPr/>
            <p:nvPr/>
          </p:nvSpPr>
          <p:spPr>
            <a:xfrm>
              <a:off x="6639789" y="2741640"/>
              <a:ext cx="793" cy="1189"/>
            </a:xfrm>
            <a:custGeom>
              <a:avLst/>
              <a:gdLst/>
              <a:ahLst/>
              <a:cxnLst/>
              <a:rect l="l" t="t" r="r" b="b"/>
              <a:pathLst>
                <a:path w="34" h="51" extrusionOk="0">
                  <a:moveTo>
                    <a:pt x="0" y="0"/>
                  </a:moveTo>
                  <a:lnTo>
                    <a:pt x="0" y="51"/>
                  </a:lnTo>
                  <a:cubicBezTo>
                    <a:pt x="20" y="20"/>
                    <a:pt x="34" y="0"/>
                    <a:pt x="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27"/>
            <p:cNvSpPr/>
            <p:nvPr/>
          </p:nvSpPr>
          <p:spPr>
            <a:xfrm>
              <a:off x="6437275" y="2742805"/>
              <a:ext cx="286914" cy="654639"/>
            </a:xfrm>
            <a:custGeom>
              <a:avLst/>
              <a:gdLst/>
              <a:ahLst/>
              <a:cxnLst/>
              <a:rect l="l" t="t" r="r" b="b"/>
              <a:pathLst>
                <a:path w="12306" h="28078" extrusionOk="0">
                  <a:moveTo>
                    <a:pt x="8823" y="1"/>
                  </a:moveTo>
                  <a:cubicBezTo>
                    <a:pt x="8806" y="24"/>
                    <a:pt x="8786" y="50"/>
                    <a:pt x="8760" y="87"/>
                  </a:cubicBezTo>
                  <a:cubicBezTo>
                    <a:pt x="7796" y="1491"/>
                    <a:pt x="1" y="13629"/>
                    <a:pt x="8760" y="27921"/>
                  </a:cubicBezTo>
                  <a:cubicBezTo>
                    <a:pt x="8793" y="27975"/>
                    <a:pt x="8823" y="28027"/>
                    <a:pt x="8857" y="28078"/>
                  </a:cubicBezTo>
                  <a:lnTo>
                    <a:pt x="12305" y="28078"/>
                  </a:lnTo>
                  <a:lnTo>
                    <a:pt x="12305" y="44"/>
                  </a:lnTo>
                  <a:lnTo>
                    <a:pt x="8913" y="44"/>
                  </a:lnTo>
                  <a:cubicBezTo>
                    <a:pt x="8913" y="44"/>
                    <a:pt x="8880" y="90"/>
                    <a:pt x="8823" y="181"/>
                  </a:cubicBezTo>
                  <a:lnTo>
                    <a:pt x="882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27"/>
            <p:cNvSpPr/>
            <p:nvPr/>
          </p:nvSpPr>
          <p:spPr>
            <a:xfrm>
              <a:off x="6799029" y="2741640"/>
              <a:ext cx="886" cy="1189"/>
            </a:xfrm>
            <a:custGeom>
              <a:avLst/>
              <a:gdLst/>
              <a:ahLst/>
              <a:cxnLst/>
              <a:rect l="l" t="t" r="r" b="b"/>
              <a:pathLst>
                <a:path w="38" h="51" extrusionOk="0">
                  <a:moveTo>
                    <a:pt x="1" y="0"/>
                  </a:moveTo>
                  <a:cubicBezTo>
                    <a:pt x="1" y="0"/>
                    <a:pt x="14" y="17"/>
                    <a:pt x="37" y="51"/>
                  </a:cubicBezTo>
                  <a:lnTo>
                    <a:pt x="3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27"/>
            <p:cNvSpPr/>
            <p:nvPr/>
          </p:nvSpPr>
          <p:spPr>
            <a:xfrm>
              <a:off x="6719806" y="2741640"/>
              <a:ext cx="1189" cy="2192"/>
            </a:xfrm>
            <a:custGeom>
              <a:avLst/>
              <a:gdLst/>
              <a:ahLst/>
              <a:cxnLst/>
              <a:rect l="l" t="t" r="r" b="b"/>
              <a:pathLst>
                <a:path w="51" h="94" extrusionOk="0">
                  <a:moveTo>
                    <a:pt x="1" y="0"/>
                  </a:moveTo>
                  <a:lnTo>
                    <a:pt x="1" y="94"/>
                  </a:lnTo>
                  <a:lnTo>
                    <a:pt x="50" y="94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27"/>
            <p:cNvSpPr/>
            <p:nvPr/>
          </p:nvSpPr>
          <p:spPr>
            <a:xfrm>
              <a:off x="6719806" y="3396087"/>
              <a:ext cx="80110" cy="2611"/>
            </a:xfrm>
            <a:custGeom>
              <a:avLst/>
              <a:gdLst/>
              <a:ahLst/>
              <a:cxnLst/>
              <a:rect l="l" t="t" r="r" b="b"/>
              <a:pathLst>
                <a:path w="3436" h="112" extrusionOk="0">
                  <a:moveTo>
                    <a:pt x="3435" y="1"/>
                  </a:moveTo>
                  <a:cubicBezTo>
                    <a:pt x="3426" y="21"/>
                    <a:pt x="3412" y="38"/>
                    <a:pt x="3399" y="58"/>
                  </a:cubicBezTo>
                  <a:lnTo>
                    <a:pt x="1" y="58"/>
                  </a:lnTo>
                  <a:lnTo>
                    <a:pt x="1" y="111"/>
                  </a:lnTo>
                  <a:lnTo>
                    <a:pt x="3435" y="111"/>
                  </a:lnTo>
                  <a:lnTo>
                    <a:pt x="3435" y="1"/>
                  </a:lnTo>
                  <a:close/>
                </a:path>
              </a:pathLst>
            </a:custGeom>
            <a:solidFill>
              <a:srgbClr val="4617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27"/>
            <p:cNvSpPr/>
            <p:nvPr/>
          </p:nvSpPr>
          <p:spPr>
            <a:xfrm>
              <a:off x="6720971" y="2742805"/>
              <a:ext cx="277635" cy="654639"/>
            </a:xfrm>
            <a:custGeom>
              <a:avLst/>
              <a:gdLst/>
              <a:ahLst/>
              <a:cxnLst/>
              <a:rect l="l" t="t" r="r" b="b"/>
              <a:pathLst>
                <a:path w="11908" h="28078" extrusionOk="0">
                  <a:moveTo>
                    <a:pt x="3385" y="1"/>
                  </a:moveTo>
                  <a:lnTo>
                    <a:pt x="3385" y="321"/>
                  </a:lnTo>
                  <a:cubicBezTo>
                    <a:pt x="3269" y="137"/>
                    <a:pt x="3199" y="44"/>
                    <a:pt x="3199" y="44"/>
                  </a:cubicBezTo>
                  <a:lnTo>
                    <a:pt x="0" y="44"/>
                  </a:lnTo>
                  <a:lnTo>
                    <a:pt x="0" y="28078"/>
                  </a:lnTo>
                  <a:lnTo>
                    <a:pt x="3199" y="28078"/>
                  </a:lnTo>
                  <a:cubicBezTo>
                    <a:pt x="3262" y="27975"/>
                    <a:pt x="3325" y="27871"/>
                    <a:pt x="3385" y="27767"/>
                  </a:cubicBezTo>
                  <a:lnTo>
                    <a:pt x="3385" y="28021"/>
                  </a:lnTo>
                  <a:cubicBezTo>
                    <a:pt x="3439" y="27935"/>
                    <a:pt x="3489" y="27851"/>
                    <a:pt x="3542" y="27764"/>
                  </a:cubicBezTo>
                  <a:cubicBezTo>
                    <a:pt x="11907" y="13936"/>
                    <a:pt x="4826" y="2162"/>
                    <a:pt x="3542" y="227"/>
                  </a:cubicBezTo>
                  <a:cubicBezTo>
                    <a:pt x="3473" y="121"/>
                    <a:pt x="3419" y="47"/>
                    <a:pt x="338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27"/>
            <p:cNvSpPr/>
            <p:nvPr/>
          </p:nvSpPr>
          <p:spPr>
            <a:xfrm>
              <a:off x="6795532" y="3390188"/>
              <a:ext cx="4383" cy="7251"/>
            </a:xfrm>
            <a:custGeom>
              <a:avLst/>
              <a:gdLst/>
              <a:ahLst/>
              <a:cxnLst/>
              <a:rect l="l" t="t" r="r" b="b"/>
              <a:pathLst>
                <a:path w="188" h="311" extrusionOk="0">
                  <a:moveTo>
                    <a:pt x="187" y="0"/>
                  </a:moveTo>
                  <a:cubicBezTo>
                    <a:pt x="127" y="104"/>
                    <a:pt x="64" y="208"/>
                    <a:pt x="1" y="311"/>
                  </a:cubicBezTo>
                  <a:lnTo>
                    <a:pt x="151" y="311"/>
                  </a:lnTo>
                  <a:cubicBezTo>
                    <a:pt x="164" y="291"/>
                    <a:pt x="178" y="274"/>
                    <a:pt x="187" y="254"/>
                  </a:cubicBezTo>
                  <a:lnTo>
                    <a:pt x="187" y="0"/>
                  </a:lnTo>
                  <a:close/>
                </a:path>
              </a:pathLst>
            </a:custGeom>
            <a:solidFill>
              <a:srgbClr val="4617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27"/>
            <p:cNvSpPr/>
            <p:nvPr/>
          </p:nvSpPr>
          <p:spPr>
            <a:xfrm>
              <a:off x="6642975" y="2620494"/>
              <a:ext cx="80049" cy="129912"/>
            </a:xfrm>
            <a:custGeom>
              <a:avLst/>
              <a:gdLst/>
              <a:ahLst/>
              <a:cxnLst/>
              <a:rect l="l" t="t" r="r" b="b"/>
              <a:pathLst>
                <a:path w="3433" h="5197" extrusionOk="0">
                  <a:moveTo>
                    <a:pt x="0" y="0"/>
                  </a:moveTo>
                  <a:lnTo>
                    <a:pt x="0" y="5196"/>
                  </a:lnTo>
                  <a:lnTo>
                    <a:pt x="3433" y="5196"/>
                  </a:lnTo>
                  <a:lnTo>
                    <a:pt x="343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27"/>
            <p:cNvSpPr/>
            <p:nvPr/>
          </p:nvSpPr>
          <p:spPr>
            <a:xfrm>
              <a:off x="6719807" y="2620494"/>
              <a:ext cx="80119" cy="129912"/>
            </a:xfrm>
            <a:custGeom>
              <a:avLst/>
              <a:gdLst/>
              <a:ahLst/>
              <a:cxnLst/>
              <a:rect l="l" t="t" r="r" b="b"/>
              <a:pathLst>
                <a:path w="3436" h="5197" extrusionOk="0">
                  <a:moveTo>
                    <a:pt x="1" y="0"/>
                  </a:moveTo>
                  <a:lnTo>
                    <a:pt x="1" y="5196"/>
                  </a:lnTo>
                  <a:lnTo>
                    <a:pt x="3435" y="5196"/>
                  </a:lnTo>
                  <a:lnTo>
                    <a:pt x="343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27"/>
            <p:cNvSpPr/>
            <p:nvPr/>
          </p:nvSpPr>
          <p:spPr>
            <a:xfrm>
              <a:off x="5947223" y="3395820"/>
              <a:ext cx="774851" cy="116901"/>
            </a:xfrm>
            <a:custGeom>
              <a:avLst/>
              <a:gdLst/>
              <a:ahLst/>
              <a:cxnLst/>
              <a:rect l="l" t="t" r="r" b="b"/>
              <a:pathLst>
                <a:path w="33234" h="5014" extrusionOk="0">
                  <a:moveTo>
                    <a:pt x="3022" y="1"/>
                  </a:moveTo>
                  <a:cubicBezTo>
                    <a:pt x="1358" y="1"/>
                    <a:pt x="0" y="1362"/>
                    <a:pt x="0" y="3026"/>
                  </a:cubicBezTo>
                  <a:lnTo>
                    <a:pt x="0" y="5013"/>
                  </a:lnTo>
                  <a:lnTo>
                    <a:pt x="33234" y="5013"/>
                  </a:lnTo>
                  <a:lnTo>
                    <a:pt x="3323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27"/>
            <p:cNvSpPr/>
            <p:nvPr/>
          </p:nvSpPr>
          <p:spPr>
            <a:xfrm>
              <a:off x="5888656" y="3549488"/>
              <a:ext cx="833511" cy="134248"/>
            </a:xfrm>
            <a:custGeom>
              <a:avLst/>
              <a:gdLst/>
              <a:ahLst/>
              <a:cxnLst/>
              <a:rect l="l" t="t" r="r" b="b"/>
              <a:pathLst>
                <a:path w="35750" h="5758" extrusionOk="0">
                  <a:moveTo>
                    <a:pt x="2696" y="0"/>
                  </a:moveTo>
                  <a:cubicBezTo>
                    <a:pt x="1212" y="0"/>
                    <a:pt x="1" y="1361"/>
                    <a:pt x="1" y="3025"/>
                  </a:cubicBezTo>
                  <a:lnTo>
                    <a:pt x="1" y="5757"/>
                  </a:lnTo>
                  <a:lnTo>
                    <a:pt x="35750" y="5757"/>
                  </a:lnTo>
                  <a:lnTo>
                    <a:pt x="3575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27"/>
            <p:cNvSpPr/>
            <p:nvPr/>
          </p:nvSpPr>
          <p:spPr>
            <a:xfrm>
              <a:off x="5947225" y="3512926"/>
              <a:ext cx="774851" cy="36600"/>
            </a:xfrm>
            <a:custGeom>
              <a:avLst/>
              <a:gdLst/>
              <a:ahLst/>
              <a:cxnLst/>
              <a:rect l="l" t="t" r="r" b="b"/>
              <a:pathLst>
                <a:path w="33234" h="835" extrusionOk="0">
                  <a:moveTo>
                    <a:pt x="0" y="1"/>
                  </a:moveTo>
                  <a:lnTo>
                    <a:pt x="0" y="834"/>
                  </a:lnTo>
                  <a:lnTo>
                    <a:pt x="33234" y="834"/>
                  </a:lnTo>
                  <a:lnTo>
                    <a:pt x="3323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27"/>
            <p:cNvSpPr/>
            <p:nvPr/>
          </p:nvSpPr>
          <p:spPr>
            <a:xfrm>
              <a:off x="5947223" y="3512697"/>
              <a:ext cx="774851" cy="17370"/>
            </a:xfrm>
            <a:custGeom>
              <a:avLst/>
              <a:gdLst/>
              <a:ahLst/>
              <a:cxnLst/>
              <a:rect l="l" t="t" r="r" b="b"/>
              <a:pathLst>
                <a:path w="33234" h="745" extrusionOk="0">
                  <a:moveTo>
                    <a:pt x="0" y="0"/>
                  </a:moveTo>
                  <a:lnTo>
                    <a:pt x="0" y="745"/>
                  </a:lnTo>
                  <a:lnTo>
                    <a:pt x="33234" y="745"/>
                  </a:lnTo>
                  <a:lnTo>
                    <a:pt x="3323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27"/>
            <p:cNvSpPr/>
            <p:nvPr/>
          </p:nvSpPr>
          <p:spPr>
            <a:xfrm>
              <a:off x="6722044" y="3395820"/>
              <a:ext cx="770444" cy="116901"/>
            </a:xfrm>
            <a:custGeom>
              <a:avLst/>
              <a:gdLst/>
              <a:ahLst/>
              <a:cxnLst/>
              <a:rect l="l" t="t" r="r" b="b"/>
              <a:pathLst>
                <a:path w="33045" h="5014" extrusionOk="0">
                  <a:moveTo>
                    <a:pt x="1" y="1"/>
                  </a:moveTo>
                  <a:lnTo>
                    <a:pt x="1" y="5013"/>
                  </a:lnTo>
                  <a:lnTo>
                    <a:pt x="33045" y="5013"/>
                  </a:lnTo>
                  <a:lnTo>
                    <a:pt x="33045" y="3026"/>
                  </a:lnTo>
                  <a:cubicBezTo>
                    <a:pt x="33045" y="1362"/>
                    <a:pt x="31684" y="1"/>
                    <a:pt x="3002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27"/>
            <p:cNvSpPr/>
            <p:nvPr/>
          </p:nvSpPr>
          <p:spPr>
            <a:xfrm>
              <a:off x="6722137" y="3549488"/>
              <a:ext cx="831553" cy="134248"/>
            </a:xfrm>
            <a:custGeom>
              <a:avLst/>
              <a:gdLst/>
              <a:ahLst/>
              <a:cxnLst/>
              <a:rect l="l" t="t" r="r" b="b"/>
              <a:pathLst>
                <a:path w="35666" h="5758" extrusionOk="0">
                  <a:moveTo>
                    <a:pt x="1" y="0"/>
                  </a:moveTo>
                  <a:lnTo>
                    <a:pt x="1" y="5757"/>
                  </a:lnTo>
                  <a:lnTo>
                    <a:pt x="35666" y="5757"/>
                  </a:lnTo>
                  <a:lnTo>
                    <a:pt x="35666" y="3025"/>
                  </a:lnTo>
                  <a:cubicBezTo>
                    <a:pt x="35666" y="1361"/>
                    <a:pt x="34451" y="0"/>
                    <a:pt x="3297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27"/>
            <p:cNvSpPr/>
            <p:nvPr/>
          </p:nvSpPr>
          <p:spPr>
            <a:xfrm>
              <a:off x="6570659" y="1281945"/>
              <a:ext cx="152364" cy="1338584"/>
            </a:xfrm>
            <a:custGeom>
              <a:avLst/>
              <a:gdLst/>
              <a:ahLst/>
              <a:cxnLst/>
              <a:rect l="l" t="t" r="r" b="b"/>
              <a:pathLst>
                <a:path w="6535" h="57413" extrusionOk="0">
                  <a:moveTo>
                    <a:pt x="3119" y="0"/>
                  </a:moveTo>
                  <a:lnTo>
                    <a:pt x="0" y="13852"/>
                  </a:lnTo>
                  <a:lnTo>
                    <a:pt x="3102" y="13852"/>
                  </a:lnTo>
                  <a:lnTo>
                    <a:pt x="3102" y="57412"/>
                  </a:lnTo>
                  <a:lnTo>
                    <a:pt x="6535" y="57412"/>
                  </a:lnTo>
                  <a:lnTo>
                    <a:pt x="6535" y="13852"/>
                  </a:lnTo>
                  <a:lnTo>
                    <a:pt x="6507" y="13852"/>
                  </a:lnTo>
                  <a:lnTo>
                    <a:pt x="6507" y="6634"/>
                  </a:lnTo>
                  <a:lnTo>
                    <a:pt x="650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27"/>
            <p:cNvSpPr/>
            <p:nvPr/>
          </p:nvSpPr>
          <p:spPr>
            <a:xfrm>
              <a:off x="6719176" y="1281945"/>
              <a:ext cx="151827" cy="322959"/>
            </a:xfrm>
            <a:custGeom>
              <a:avLst/>
              <a:gdLst/>
              <a:ahLst/>
              <a:cxnLst/>
              <a:rect l="l" t="t" r="r" b="b"/>
              <a:pathLst>
                <a:path w="6512" h="13852" extrusionOk="0">
                  <a:moveTo>
                    <a:pt x="0" y="0"/>
                  </a:moveTo>
                  <a:lnTo>
                    <a:pt x="0" y="6634"/>
                  </a:lnTo>
                  <a:lnTo>
                    <a:pt x="28" y="6634"/>
                  </a:lnTo>
                  <a:cubicBezTo>
                    <a:pt x="300" y="6634"/>
                    <a:pt x="561" y="6667"/>
                    <a:pt x="814" y="6724"/>
                  </a:cubicBezTo>
                  <a:lnTo>
                    <a:pt x="28" y="6634"/>
                  </a:lnTo>
                  <a:lnTo>
                    <a:pt x="28" y="13852"/>
                  </a:lnTo>
                  <a:lnTo>
                    <a:pt x="6511" y="13852"/>
                  </a:lnTo>
                  <a:lnTo>
                    <a:pt x="346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27"/>
            <p:cNvSpPr/>
            <p:nvPr/>
          </p:nvSpPr>
          <p:spPr>
            <a:xfrm>
              <a:off x="6722044" y="3512697"/>
              <a:ext cx="770444" cy="36814"/>
            </a:xfrm>
            <a:custGeom>
              <a:avLst/>
              <a:gdLst/>
              <a:ahLst/>
              <a:cxnLst/>
              <a:rect l="l" t="t" r="r" b="b"/>
              <a:pathLst>
                <a:path w="33045" h="1579" extrusionOk="0">
                  <a:moveTo>
                    <a:pt x="1" y="0"/>
                  </a:moveTo>
                  <a:lnTo>
                    <a:pt x="1" y="745"/>
                  </a:lnTo>
                  <a:lnTo>
                    <a:pt x="1" y="1578"/>
                  </a:lnTo>
                  <a:lnTo>
                    <a:pt x="33045" y="1578"/>
                  </a:lnTo>
                  <a:lnTo>
                    <a:pt x="33045" y="745"/>
                  </a:lnTo>
                  <a:lnTo>
                    <a:pt x="3304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27"/>
            <p:cNvSpPr/>
            <p:nvPr/>
          </p:nvSpPr>
          <p:spPr>
            <a:xfrm>
              <a:off x="6719806" y="1604878"/>
              <a:ext cx="80110" cy="1015648"/>
            </a:xfrm>
            <a:custGeom>
              <a:avLst/>
              <a:gdLst/>
              <a:ahLst/>
              <a:cxnLst/>
              <a:rect l="l" t="t" r="r" b="b"/>
              <a:pathLst>
                <a:path w="3436" h="43562" extrusionOk="0">
                  <a:moveTo>
                    <a:pt x="1" y="1"/>
                  </a:moveTo>
                  <a:lnTo>
                    <a:pt x="1" y="43561"/>
                  </a:lnTo>
                  <a:lnTo>
                    <a:pt x="3435" y="43561"/>
                  </a:lnTo>
                  <a:lnTo>
                    <a:pt x="343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27"/>
            <p:cNvSpPr/>
            <p:nvPr/>
          </p:nvSpPr>
          <p:spPr>
            <a:xfrm>
              <a:off x="6719806" y="1436592"/>
              <a:ext cx="18372" cy="2145"/>
            </a:xfrm>
            <a:custGeom>
              <a:avLst/>
              <a:gdLst/>
              <a:ahLst/>
              <a:cxnLst/>
              <a:rect l="l" t="t" r="r" b="b"/>
              <a:pathLst>
                <a:path w="788" h="92" extrusionOk="0">
                  <a:moveTo>
                    <a:pt x="1" y="1"/>
                  </a:moveTo>
                  <a:lnTo>
                    <a:pt x="787" y="91"/>
                  </a:lnTo>
                  <a:cubicBezTo>
                    <a:pt x="534" y="34"/>
                    <a:pt x="273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27"/>
            <p:cNvSpPr/>
            <p:nvPr/>
          </p:nvSpPr>
          <p:spPr>
            <a:xfrm>
              <a:off x="6719176" y="1436592"/>
              <a:ext cx="653" cy="168311"/>
            </a:xfrm>
            <a:custGeom>
              <a:avLst/>
              <a:gdLst/>
              <a:ahLst/>
              <a:cxnLst/>
              <a:rect l="l" t="t" r="r" b="b"/>
              <a:pathLst>
                <a:path w="28" h="7219" extrusionOk="0">
                  <a:moveTo>
                    <a:pt x="0" y="1"/>
                  </a:moveTo>
                  <a:lnTo>
                    <a:pt x="0" y="7219"/>
                  </a:lnTo>
                  <a:lnTo>
                    <a:pt x="28" y="7219"/>
                  </a:lnTo>
                  <a:lnTo>
                    <a:pt x="2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27"/>
            <p:cNvSpPr/>
            <p:nvPr/>
          </p:nvSpPr>
          <p:spPr>
            <a:xfrm>
              <a:off x="6718672" y="1225783"/>
              <a:ext cx="236066" cy="57788"/>
            </a:xfrm>
            <a:custGeom>
              <a:avLst/>
              <a:gdLst/>
              <a:ahLst/>
              <a:cxnLst/>
              <a:rect l="l" t="t" r="r" b="b"/>
              <a:pathLst>
                <a:path w="10948" h="2680" extrusionOk="0">
                  <a:moveTo>
                    <a:pt x="1" y="1"/>
                  </a:moveTo>
                  <a:lnTo>
                    <a:pt x="1" y="2679"/>
                  </a:lnTo>
                  <a:lnTo>
                    <a:pt x="9606" y="2679"/>
                  </a:lnTo>
                  <a:cubicBezTo>
                    <a:pt x="10347" y="2679"/>
                    <a:pt x="10947" y="2079"/>
                    <a:pt x="10947" y="1342"/>
                  </a:cubicBezTo>
                  <a:cubicBezTo>
                    <a:pt x="10947" y="601"/>
                    <a:pt x="10347" y="1"/>
                    <a:pt x="960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27"/>
            <p:cNvSpPr/>
            <p:nvPr/>
          </p:nvSpPr>
          <p:spPr>
            <a:xfrm>
              <a:off x="6652915" y="1376580"/>
              <a:ext cx="66914" cy="133688"/>
            </a:xfrm>
            <a:custGeom>
              <a:avLst/>
              <a:gdLst/>
              <a:ahLst/>
              <a:cxnLst/>
              <a:rect l="l" t="t" r="r" b="b"/>
              <a:pathLst>
                <a:path w="2870" h="5734" extrusionOk="0">
                  <a:moveTo>
                    <a:pt x="2870" y="0"/>
                  </a:moveTo>
                  <a:cubicBezTo>
                    <a:pt x="1289" y="0"/>
                    <a:pt x="1" y="1284"/>
                    <a:pt x="1" y="2869"/>
                  </a:cubicBezTo>
                  <a:cubicBezTo>
                    <a:pt x="1" y="4450"/>
                    <a:pt x="1289" y="5734"/>
                    <a:pt x="2870" y="5734"/>
                  </a:cubicBezTo>
                  <a:lnTo>
                    <a:pt x="2870" y="4370"/>
                  </a:lnTo>
                  <a:cubicBezTo>
                    <a:pt x="2042" y="4370"/>
                    <a:pt x="1369" y="3696"/>
                    <a:pt x="1369" y="2869"/>
                  </a:cubicBezTo>
                  <a:cubicBezTo>
                    <a:pt x="1369" y="2039"/>
                    <a:pt x="2042" y="1365"/>
                    <a:pt x="2870" y="1365"/>
                  </a:cubicBezTo>
                  <a:lnTo>
                    <a:pt x="287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27"/>
            <p:cNvSpPr/>
            <p:nvPr/>
          </p:nvSpPr>
          <p:spPr>
            <a:xfrm>
              <a:off x="6719806" y="1376580"/>
              <a:ext cx="66891" cy="133688"/>
            </a:xfrm>
            <a:custGeom>
              <a:avLst/>
              <a:gdLst/>
              <a:ahLst/>
              <a:cxnLst/>
              <a:rect l="l" t="t" r="r" b="b"/>
              <a:pathLst>
                <a:path w="2869" h="5734" extrusionOk="0">
                  <a:moveTo>
                    <a:pt x="1" y="0"/>
                  </a:moveTo>
                  <a:lnTo>
                    <a:pt x="1" y="1365"/>
                  </a:lnTo>
                  <a:cubicBezTo>
                    <a:pt x="831" y="1365"/>
                    <a:pt x="1505" y="2039"/>
                    <a:pt x="1505" y="2869"/>
                  </a:cubicBezTo>
                  <a:cubicBezTo>
                    <a:pt x="1505" y="3696"/>
                    <a:pt x="831" y="4370"/>
                    <a:pt x="1" y="4370"/>
                  </a:cubicBezTo>
                  <a:lnTo>
                    <a:pt x="1" y="5734"/>
                  </a:lnTo>
                  <a:cubicBezTo>
                    <a:pt x="1585" y="5734"/>
                    <a:pt x="2869" y="4450"/>
                    <a:pt x="2869" y="2869"/>
                  </a:cubicBezTo>
                  <a:cubicBezTo>
                    <a:pt x="2869" y="1284"/>
                    <a:pt x="1585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27"/>
            <p:cNvSpPr/>
            <p:nvPr/>
          </p:nvSpPr>
          <p:spPr>
            <a:xfrm>
              <a:off x="6483690" y="1225783"/>
              <a:ext cx="237144" cy="57788"/>
            </a:xfrm>
            <a:custGeom>
              <a:avLst/>
              <a:gdLst/>
              <a:ahLst/>
              <a:cxnLst/>
              <a:rect l="l" t="t" r="r" b="b"/>
              <a:pathLst>
                <a:path w="10998" h="2680" extrusionOk="0">
                  <a:moveTo>
                    <a:pt x="1341" y="1"/>
                  </a:moveTo>
                  <a:cubicBezTo>
                    <a:pt x="601" y="1"/>
                    <a:pt x="0" y="601"/>
                    <a:pt x="0" y="1342"/>
                  </a:cubicBezTo>
                  <a:cubicBezTo>
                    <a:pt x="0" y="2079"/>
                    <a:pt x="601" y="2679"/>
                    <a:pt x="1341" y="2679"/>
                  </a:cubicBezTo>
                  <a:lnTo>
                    <a:pt x="10998" y="2679"/>
                  </a:lnTo>
                  <a:lnTo>
                    <a:pt x="1099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27"/>
            <p:cNvSpPr/>
            <p:nvPr/>
          </p:nvSpPr>
          <p:spPr>
            <a:xfrm>
              <a:off x="5682507" y="1684125"/>
              <a:ext cx="1037331" cy="283860"/>
            </a:xfrm>
            <a:custGeom>
              <a:avLst/>
              <a:gdLst/>
              <a:ahLst/>
              <a:cxnLst/>
              <a:rect l="l" t="t" r="r" b="b"/>
              <a:pathLst>
                <a:path w="44492" h="12175" extrusionOk="0">
                  <a:moveTo>
                    <a:pt x="44492" y="1"/>
                  </a:moveTo>
                  <a:cubicBezTo>
                    <a:pt x="37110" y="7"/>
                    <a:pt x="27147" y="6051"/>
                    <a:pt x="19176" y="7449"/>
                  </a:cubicBezTo>
                  <a:cubicBezTo>
                    <a:pt x="18253" y="7611"/>
                    <a:pt x="17379" y="7683"/>
                    <a:pt x="16552" y="7683"/>
                  </a:cubicBezTo>
                  <a:cubicBezTo>
                    <a:pt x="9408" y="7683"/>
                    <a:pt x="5681" y="2271"/>
                    <a:pt x="2429" y="2271"/>
                  </a:cubicBezTo>
                  <a:cubicBezTo>
                    <a:pt x="2304" y="2271"/>
                    <a:pt x="2179" y="2279"/>
                    <a:pt x="2055" y="2296"/>
                  </a:cubicBezTo>
                  <a:cubicBezTo>
                    <a:pt x="2018" y="2302"/>
                    <a:pt x="1982" y="2305"/>
                    <a:pt x="1945" y="2312"/>
                  </a:cubicBezTo>
                  <a:cubicBezTo>
                    <a:pt x="0" y="2606"/>
                    <a:pt x="120" y="5427"/>
                    <a:pt x="2082" y="5571"/>
                  </a:cubicBezTo>
                  <a:cubicBezTo>
                    <a:pt x="3779" y="5694"/>
                    <a:pt x="5677" y="6468"/>
                    <a:pt x="7535" y="8246"/>
                  </a:cubicBezTo>
                  <a:cubicBezTo>
                    <a:pt x="10462" y="11047"/>
                    <a:pt x="13730" y="12175"/>
                    <a:pt x="17522" y="12175"/>
                  </a:cubicBezTo>
                  <a:cubicBezTo>
                    <a:pt x="21404" y="12175"/>
                    <a:pt x="25835" y="10993"/>
                    <a:pt x="31010" y="9216"/>
                  </a:cubicBezTo>
                  <a:cubicBezTo>
                    <a:pt x="35972" y="7509"/>
                    <a:pt x="40003" y="7037"/>
                    <a:pt x="42863" y="7037"/>
                  </a:cubicBezTo>
                  <a:cubicBezTo>
                    <a:pt x="43457" y="7037"/>
                    <a:pt x="44001" y="7058"/>
                    <a:pt x="44492" y="7092"/>
                  </a:cubicBezTo>
                  <a:lnTo>
                    <a:pt x="4449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27"/>
            <p:cNvSpPr/>
            <p:nvPr/>
          </p:nvSpPr>
          <p:spPr>
            <a:xfrm>
              <a:off x="5724030" y="1758710"/>
              <a:ext cx="36721" cy="36721"/>
            </a:xfrm>
            <a:custGeom>
              <a:avLst/>
              <a:gdLst/>
              <a:ahLst/>
              <a:cxnLst/>
              <a:rect l="l" t="t" r="r" b="b"/>
              <a:pathLst>
                <a:path w="1575" h="1575" extrusionOk="0">
                  <a:moveTo>
                    <a:pt x="788" y="1"/>
                  </a:moveTo>
                  <a:cubicBezTo>
                    <a:pt x="354" y="1"/>
                    <a:pt x="0" y="354"/>
                    <a:pt x="0" y="787"/>
                  </a:cubicBezTo>
                  <a:cubicBezTo>
                    <a:pt x="0" y="1221"/>
                    <a:pt x="354" y="1574"/>
                    <a:pt x="788" y="1574"/>
                  </a:cubicBezTo>
                  <a:cubicBezTo>
                    <a:pt x="1221" y="1574"/>
                    <a:pt x="1575" y="1221"/>
                    <a:pt x="1575" y="787"/>
                  </a:cubicBezTo>
                  <a:cubicBezTo>
                    <a:pt x="1575" y="354"/>
                    <a:pt x="1221" y="1"/>
                    <a:pt x="78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27"/>
            <p:cNvSpPr/>
            <p:nvPr/>
          </p:nvSpPr>
          <p:spPr>
            <a:xfrm>
              <a:off x="6464019" y="1603282"/>
              <a:ext cx="255812" cy="62484"/>
            </a:xfrm>
            <a:custGeom>
              <a:avLst/>
              <a:gdLst/>
              <a:ahLst/>
              <a:cxnLst/>
              <a:rect l="l" t="t" r="r" b="b"/>
              <a:pathLst>
                <a:path w="10972" h="2680" extrusionOk="0">
                  <a:moveTo>
                    <a:pt x="1342" y="1"/>
                  </a:moveTo>
                  <a:cubicBezTo>
                    <a:pt x="601" y="1"/>
                    <a:pt x="1" y="601"/>
                    <a:pt x="1" y="1339"/>
                  </a:cubicBezTo>
                  <a:cubicBezTo>
                    <a:pt x="1" y="2079"/>
                    <a:pt x="601" y="2679"/>
                    <a:pt x="1342" y="2679"/>
                  </a:cubicBezTo>
                  <a:lnTo>
                    <a:pt x="10972" y="2679"/>
                  </a:lnTo>
                  <a:lnTo>
                    <a:pt x="1097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27"/>
            <p:cNvSpPr/>
            <p:nvPr/>
          </p:nvSpPr>
          <p:spPr>
            <a:xfrm>
              <a:off x="6719806" y="1603282"/>
              <a:ext cx="255859" cy="62484"/>
            </a:xfrm>
            <a:custGeom>
              <a:avLst/>
              <a:gdLst/>
              <a:ahLst/>
              <a:cxnLst/>
              <a:rect l="l" t="t" r="r" b="b"/>
              <a:pathLst>
                <a:path w="10974" h="2680" extrusionOk="0">
                  <a:moveTo>
                    <a:pt x="1" y="1"/>
                  </a:moveTo>
                  <a:lnTo>
                    <a:pt x="1" y="2679"/>
                  </a:lnTo>
                  <a:lnTo>
                    <a:pt x="9633" y="2679"/>
                  </a:lnTo>
                  <a:cubicBezTo>
                    <a:pt x="10373" y="2679"/>
                    <a:pt x="10974" y="2079"/>
                    <a:pt x="10974" y="1339"/>
                  </a:cubicBezTo>
                  <a:cubicBezTo>
                    <a:pt x="10974" y="601"/>
                    <a:pt x="10373" y="1"/>
                    <a:pt x="963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27"/>
            <p:cNvSpPr/>
            <p:nvPr/>
          </p:nvSpPr>
          <p:spPr>
            <a:xfrm>
              <a:off x="5448916" y="1764702"/>
              <a:ext cx="293513" cy="1140197"/>
            </a:xfrm>
            <a:custGeom>
              <a:avLst/>
              <a:gdLst/>
              <a:ahLst/>
              <a:cxnLst/>
              <a:rect l="l" t="t" r="r" b="b"/>
              <a:pathLst>
                <a:path w="12589" h="48904" extrusionOk="0">
                  <a:moveTo>
                    <a:pt x="12588" y="0"/>
                  </a:moveTo>
                  <a:cubicBezTo>
                    <a:pt x="12161" y="0"/>
                    <a:pt x="11791" y="290"/>
                    <a:pt x="11688" y="704"/>
                  </a:cubicBezTo>
                  <a:lnTo>
                    <a:pt x="70" y="47756"/>
                  </a:lnTo>
                  <a:cubicBezTo>
                    <a:pt x="0" y="48033"/>
                    <a:pt x="64" y="48323"/>
                    <a:pt x="241" y="48550"/>
                  </a:cubicBezTo>
                  <a:cubicBezTo>
                    <a:pt x="413" y="48774"/>
                    <a:pt x="684" y="48903"/>
                    <a:pt x="971" y="48903"/>
                  </a:cubicBezTo>
                  <a:lnTo>
                    <a:pt x="12588" y="48903"/>
                  </a:lnTo>
                  <a:lnTo>
                    <a:pt x="12588" y="47053"/>
                  </a:lnTo>
                  <a:lnTo>
                    <a:pt x="2151" y="47053"/>
                  </a:lnTo>
                  <a:lnTo>
                    <a:pt x="12588" y="4790"/>
                  </a:lnTo>
                  <a:lnTo>
                    <a:pt x="1258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27"/>
            <p:cNvSpPr/>
            <p:nvPr/>
          </p:nvSpPr>
          <p:spPr>
            <a:xfrm>
              <a:off x="5742403" y="1764702"/>
              <a:ext cx="293489" cy="1140197"/>
            </a:xfrm>
            <a:custGeom>
              <a:avLst/>
              <a:gdLst/>
              <a:ahLst/>
              <a:cxnLst/>
              <a:rect l="l" t="t" r="r" b="b"/>
              <a:pathLst>
                <a:path w="12588" h="48904" extrusionOk="0">
                  <a:moveTo>
                    <a:pt x="0" y="0"/>
                  </a:moveTo>
                  <a:lnTo>
                    <a:pt x="0" y="4790"/>
                  </a:lnTo>
                  <a:lnTo>
                    <a:pt x="10436" y="47053"/>
                  </a:lnTo>
                  <a:lnTo>
                    <a:pt x="0" y="47053"/>
                  </a:lnTo>
                  <a:lnTo>
                    <a:pt x="0" y="48903"/>
                  </a:lnTo>
                  <a:lnTo>
                    <a:pt x="11620" y="48903"/>
                  </a:lnTo>
                  <a:cubicBezTo>
                    <a:pt x="11904" y="48903"/>
                    <a:pt x="12174" y="48774"/>
                    <a:pt x="12348" y="48550"/>
                  </a:cubicBezTo>
                  <a:cubicBezTo>
                    <a:pt x="12525" y="48323"/>
                    <a:pt x="12588" y="48033"/>
                    <a:pt x="12517" y="47756"/>
                  </a:cubicBezTo>
                  <a:lnTo>
                    <a:pt x="901" y="704"/>
                  </a:lnTo>
                  <a:cubicBezTo>
                    <a:pt x="797" y="290"/>
                    <a:pt x="427" y="0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27"/>
            <p:cNvSpPr/>
            <p:nvPr/>
          </p:nvSpPr>
          <p:spPr>
            <a:xfrm>
              <a:off x="5376663" y="2861711"/>
              <a:ext cx="365766" cy="378193"/>
            </a:xfrm>
            <a:custGeom>
              <a:avLst/>
              <a:gdLst/>
              <a:ahLst/>
              <a:cxnLst/>
              <a:rect l="l" t="t" r="r" b="b"/>
              <a:pathLst>
                <a:path w="15688" h="16221" extrusionOk="0">
                  <a:moveTo>
                    <a:pt x="1418" y="1"/>
                  </a:moveTo>
                  <a:cubicBezTo>
                    <a:pt x="611" y="1"/>
                    <a:pt x="1" y="1044"/>
                    <a:pt x="147" y="2175"/>
                  </a:cubicBezTo>
                  <a:cubicBezTo>
                    <a:pt x="1175" y="10107"/>
                    <a:pt x="7742" y="16220"/>
                    <a:pt x="15687" y="16220"/>
                  </a:cubicBezTo>
                  <a:lnTo>
                    <a:pt x="1568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27"/>
            <p:cNvSpPr/>
            <p:nvPr/>
          </p:nvSpPr>
          <p:spPr>
            <a:xfrm>
              <a:off x="5742403" y="2861711"/>
              <a:ext cx="365742" cy="378193"/>
            </a:xfrm>
            <a:custGeom>
              <a:avLst/>
              <a:gdLst/>
              <a:ahLst/>
              <a:cxnLst/>
              <a:rect l="l" t="t" r="r" b="b"/>
              <a:pathLst>
                <a:path w="15687" h="16221" extrusionOk="0">
                  <a:moveTo>
                    <a:pt x="0" y="1"/>
                  </a:moveTo>
                  <a:lnTo>
                    <a:pt x="0" y="16220"/>
                  </a:lnTo>
                  <a:cubicBezTo>
                    <a:pt x="7945" y="16220"/>
                    <a:pt x="14512" y="10107"/>
                    <a:pt x="15539" y="2175"/>
                  </a:cubicBezTo>
                  <a:cubicBezTo>
                    <a:pt x="15686" y="1044"/>
                    <a:pt x="15076" y="1"/>
                    <a:pt x="1427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27"/>
            <p:cNvSpPr/>
            <p:nvPr/>
          </p:nvSpPr>
          <p:spPr>
            <a:xfrm>
              <a:off x="5386386" y="2825153"/>
              <a:ext cx="356043" cy="36581"/>
            </a:xfrm>
            <a:custGeom>
              <a:avLst/>
              <a:gdLst/>
              <a:ahLst/>
              <a:cxnLst/>
              <a:rect l="l" t="t" r="r" b="b"/>
              <a:pathLst>
                <a:path w="15271" h="1569" extrusionOk="0">
                  <a:moveTo>
                    <a:pt x="781" y="0"/>
                  </a:moveTo>
                  <a:cubicBezTo>
                    <a:pt x="351" y="0"/>
                    <a:pt x="1" y="354"/>
                    <a:pt x="1" y="785"/>
                  </a:cubicBezTo>
                  <a:cubicBezTo>
                    <a:pt x="1" y="1215"/>
                    <a:pt x="351" y="1569"/>
                    <a:pt x="781" y="1569"/>
                  </a:cubicBezTo>
                  <a:lnTo>
                    <a:pt x="15270" y="1569"/>
                  </a:lnTo>
                  <a:lnTo>
                    <a:pt x="1527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27"/>
            <p:cNvSpPr/>
            <p:nvPr/>
          </p:nvSpPr>
          <p:spPr>
            <a:xfrm>
              <a:off x="5742403" y="2825153"/>
              <a:ext cx="356090" cy="36581"/>
            </a:xfrm>
            <a:custGeom>
              <a:avLst/>
              <a:gdLst/>
              <a:ahLst/>
              <a:cxnLst/>
              <a:rect l="l" t="t" r="r" b="b"/>
              <a:pathLst>
                <a:path w="15273" h="1569" extrusionOk="0">
                  <a:moveTo>
                    <a:pt x="0" y="0"/>
                  </a:moveTo>
                  <a:lnTo>
                    <a:pt x="0" y="1569"/>
                  </a:lnTo>
                  <a:lnTo>
                    <a:pt x="14489" y="1569"/>
                  </a:lnTo>
                  <a:cubicBezTo>
                    <a:pt x="14919" y="1569"/>
                    <a:pt x="15273" y="1215"/>
                    <a:pt x="15273" y="785"/>
                  </a:cubicBezTo>
                  <a:cubicBezTo>
                    <a:pt x="15273" y="354"/>
                    <a:pt x="14919" y="0"/>
                    <a:pt x="1448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27"/>
            <p:cNvSpPr/>
            <p:nvPr/>
          </p:nvSpPr>
          <p:spPr>
            <a:xfrm>
              <a:off x="6722510" y="1684125"/>
              <a:ext cx="1037331" cy="283860"/>
            </a:xfrm>
            <a:custGeom>
              <a:avLst/>
              <a:gdLst/>
              <a:ahLst/>
              <a:cxnLst/>
              <a:rect l="l" t="t" r="r" b="b"/>
              <a:pathLst>
                <a:path w="44492" h="12175" extrusionOk="0">
                  <a:moveTo>
                    <a:pt x="1" y="1"/>
                  </a:moveTo>
                  <a:lnTo>
                    <a:pt x="1" y="7092"/>
                  </a:lnTo>
                  <a:cubicBezTo>
                    <a:pt x="492" y="7058"/>
                    <a:pt x="1035" y="7037"/>
                    <a:pt x="1629" y="7037"/>
                  </a:cubicBezTo>
                  <a:cubicBezTo>
                    <a:pt x="4489" y="7037"/>
                    <a:pt x="8519" y="7509"/>
                    <a:pt x="13479" y="9216"/>
                  </a:cubicBezTo>
                  <a:cubicBezTo>
                    <a:pt x="18654" y="10993"/>
                    <a:pt x="23086" y="12175"/>
                    <a:pt x="26968" y="12175"/>
                  </a:cubicBezTo>
                  <a:cubicBezTo>
                    <a:pt x="30760" y="12175"/>
                    <a:pt x="34028" y="11047"/>
                    <a:pt x="36954" y="8246"/>
                  </a:cubicBezTo>
                  <a:cubicBezTo>
                    <a:pt x="38812" y="6468"/>
                    <a:pt x="40709" y="5694"/>
                    <a:pt x="42411" y="5571"/>
                  </a:cubicBezTo>
                  <a:cubicBezTo>
                    <a:pt x="44372" y="5427"/>
                    <a:pt x="44492" y="2606"/>
                    <a:pt x="42543" y="2312"/>
                  </a:cubicBezTo>
                  <a:cubicBezTo>
                    <a:pt x="42507" y="2305"/>
                    <a:pt x="42471" y="2302"/>
                    <a:pt x="42434" y="2296"/>
                  </a:cubicBezTo>
                  <a:cubicBezTo>
                    <a:pt x="42310" y="2279"/>
                    <a:pt x="42185" y="2271"/>
                    <a:pt x="42060" y="2271"/>
                  </a:cubicBezTo>
                  <a:cubicBezTo>
                    <a:pt x="38811" y="2271"/>
                    <a:pt x="35084" y="7683"/>
                    <a:pt x="27938" y="7683"/>
                  </a:cubicBezTo>
                  <a:cubicBezTo>
                    <a:pt x="27110" y="7683"/>
                    <a:pt x="26237" y="7611"/>
                    <a:pt x="25313" y="7449"/>
                  </a:cubicBezTo>
                  <a:cubicBezTo>
                    <a:pt x="17345" y="6051"/>
                    <a:pt x="7382" y="7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27"/>
            <p:cNvSpPr/>
            <p:nvPr/>
          </p:nvSpPr>
          <p:spPr>
            <a:xfrm>
              <a:off x="7681588" y="1758710"/>
              <a:ext cx="36628" cy="36721"/>
            </a:xfrm>
            <a:custGeom>
              <a:avLst/>
              <a:gdLst/>
              <a:ahLst/>
              <a:cxnLst/>
              <a:rect l="l" t="t" r="r" b="b"/>
              <a:pathLst>
                <a:path w="1571" h="1575" extrusionOk="0">
                  <a:moveTo>
                    <a:pt x="784" y="1"/>
                  </a:moveTo>
                  <a:cubicBezTo>
                    <a:pt x="350" y="1"/>
                    <a:pt x="0" y="354"/>
                    <a:pt x="0" y="787"/>
                  </a:cubicBezTo>
                  <a:cubicBezTo>
                    <a:pt x="0" y="1221"/>
                    <a:pt x="350" y="1574"/>
                    <a:pt x="784" y="1574"/>
                  </a:cubicBezTo>
                  <a:cubicBezTo>
                    <a:pt x="1218" y="1574"/>
                    <a:pt x="1571" y="1221"/>
                    <a:pt x="1571" y="787"/>
                  </a:cubicBezTo>
                  <a:cubicBezTo>
                    <a:pt x="1571" y="354"/>
                    <a:pt x="1218" y="1"/>
                    <a:pt x="7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27"/>
            <p:cNvSpPr/>
            <p:nvPr/>
          </p:nvSpPr>
          <p:spPr>
            <a:xfrm>
              <a:off x="7699843" y="1764702"/>
              <a:ext cx="293513" cy="1140197"/>
            </a:xfrm>
            <a:custGeom>
              <a:avLst/>
              <a:gdLst/>
              <a:ahLst/>
              <a:cxnLst/>
              <a:rect l="l" t="t" r="r" b="b"/>
              <a:pathLst>
                <a:path w="12589" h="48904" extrusionOk="0">
                  <a:moveTo>
                    <a:pt x="1" y="0"/>
                  </a:moveTo>
                  <a:lnTo>
                    <a:pt x="1" y="4790"/>
                  </a:lnTo>
                  <a:lnTo>
                    <a:pt x="10438" y="47053"/>
                  </a:lnTo>
                  <a:lnTo>
                    <a:pt x="1" y="47053"/>
                  </a:lnTo>
                  <a:lnTo>
                    <a:pt x="1" y="48903"/>
                  </a:lnTo>
                  <a:lnTo>
                    <a:pt x="11622" y="48903"/>
                  </a:lnTo>
                  <a:cubicBezTo>
                    <a:pt x="11905" y="48903"/>
                    <a:pt x="12175" y="48774"/>
                    <a:pt x="12352" y="48550"/>
                  </a:cubicBezTo>
                  <a:cubicBezTo>
                    <a:pt x="12525" y="48323"/>
                    <a:pt x="12589" y="48033"/>
                    <a:pt x="12522" y="47756"/>
                  </a:cubicBezTo>
                  <a:lnTo>
                    <a:pt x="901" y="704"/>
                  </a:lnTo>
                  <a:cubicBezTo>
                    <a:pt x="798" y="290"/>
                    <a:pt x="427" y="0"/>
                    <a:pt x="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27"/>
            <p:cNvSpPr/>
            <p:nvPr/>
          </p:nvSpPr>
          <p:spPr>
            <a:xfrm>
              <a:off x="7406380" y="1764702"/>
              <a:ext cx="293489" cy="1140197"/>
            </a:xfrm>
            <a:custGeom>
              <a:avLst/>
              <a:gdLst/>
              <a:ahLst/>
              <a:cxnLst/>
              <a:rect l="l" t="t" r="r" b="b"/>
              <a:pathLst>
                <a:path w="12588" h="48904" extrusionOk="0">
                  <a:moveTo>
                    <a:pt x="12588" y="0"/>
                  </a:moveTo>
                  <a:cubicBezTo>
                    <a:pt x="12164" y="0"/>
                    <a:pt x="11791" y="290"/>
                    <a:pt x="11690" y="704"/>
                  </a:cubicBezTo>
                  <a:lnTo>
                    <a:pt x="71" y="47756"/>
                  </a:lnTo>
                  <a:cubicBezTo>
                    <a:pt x="0" y="48033"/>
                    <a:pt x="63" y="48323"/>
                    <a:pt x="240" y="48550"/>
                  </a:cubicBezTo>
                  <a:cubicBezTo>
                    <a:pt x="417" y="48774"/>
                    <a:pt x="684" y="48903"/>
                    <a:pt x="971" y="48903"/>
                  </a:cubicBezTo>
                  <a:lnTo>
                    <a:pt x="12588" y="48903"/>
                  </a:lnTo>
                  <a:lnTo>
                    <a:pt x="12588" y="47053"/>
                  </a:lnTo>
                  <a:lnTo>
                    <a:pt x="2152" y="47053"/>
                  </a:lnTo>
                  <a:lnTo>
                    <a:pt x="12588" y="4790"/>
                  </a:lnTo>
                  <a:lnTo>
                    <a:pt x="1258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27"/>
            <p:cNvSpPr/>
            <p:nvPr/>
          </p:nvSpPr>
          <p:spPr>
            <a:xfrm>
              <a:off x="7699843" y="2861711"/>
              <a:ext cx="365766" cy="378193"/>
            </a:xfrm>
            <a:custGeom>
              <a:avLst/>
              <a:gdLst/>
              <a:ahLst/>
              <a:cxnLst/>
              <a:rect l="l" t="t" r="r" b="b"/>
              <a:pathLst>
                <a:path w="15688" h="16221" extrusionOk="0">
                  <a:moveTo>
                    <a:pt x="1" y="1"/>
                  </a:moveTo>
                  <a:lnTo>
                    <a:pt x="1" y="16220"/>
                  </a:lnTo>
                  <a:cubicBezTo>
                    <a:pt x="7949" y="16220"/>
                    <a:pt x="14513" y="10107"/>
                    <a:pt x="15541" y="2175"/>
                  </a:cubicBezTo>
                  <a:cubicBezTo>
                    <a:pt x="15687" y="1044"/>
                    <a:pt x="15076" y="1"/>
                    <a:pt x="142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27"/>
            <p:cNvSpPr/>
            <p:nvPr/>
          </p:nvSpPr>
          <p:spPr>
            <a:xfrm>
              <a:off x="7334127" y="2861711"/>
              <a:ext cx="365742" cy="378193"/>
            </a:xfrm>
            <a:custGeom>
              <a:avLst/>
              <a:gdLst/>
              <a:ahLst/>
              <a:cxnLst/>
              <a:rect l="l" t="t" r="r" b="b"/>
              <a:pathLst>
                <a:path w="15687" h="16221" extrusionOk="0">
                  <a:moveTo>
                    <a:pt x="1418" y="1"/>
                  </a:moveTo>
                  <a:cubicBezTo>
                    <a:pt x="614" y="1"/>
                    <a:pt x="0" y="1044"/>
                    <a:pt x="148" y="2175"/>
                  </a:cubicBezTo>
                  <a:cubicBezTo>
                    <a:pt x="1178" y="10107"/>
                    <a:pt x="7742" y="16220"/>
                    <a:pt x="15687" y="16220"/>
                  </a:cubicBezTo>
                  <a:lnTo>
                    <a:pt x="1568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27"/>
            <p:cNvSpPr/>
            <p:nvPr/>
          </p:nvSpPr>
          <p:spPr>
            <a:xfrm>
              <a:off x="7699843" y="2825153"/>
              <a:ext cx="356113" cy="36581"/>
            </a:xfrm>
            <a:custGeom>
              <a:avLst/>
              <a:gdLst/>
              <a:ahLst/>
              <a:cxnLst/>
              <a:rect l="l" t="t" r="r" b="b"/>
              <a:pathLst>
                <a:path w="15274" h="1569" extrusionOk="0">
                  <a:moveTo>
                    <a:pt x="1" y="0"/>
                  </a:moveTo>
                  <a:lnTo>
                    <a:pt x="1" y="1569"/>
                  </a:lnTo>
                  <a:lnTo>
                    <a:pt x="14490" y="1569"/>
                  </a:lnTo>
                  <a:cubicBezTo>
                    <a:pt x="14920" y="1569"/>
                    <a:pt x="15273" y="1215"/>
                    <a:pt x="15273" y="785"/>
                  </a:cubicBezTo>
                  <a:cubicBezTo>
                    <a:pt x="15273" y="354"/>
                    <a:pt x="14920" y="0"/>
                    <a:pt x="1449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27"/>
            <p:cNvSpPr/>
            <p:nvPr/>
          </p:nvSpPr>
          <p:spPr>
            <a:xfrm>
              <a:off x="7343850" y="2825153"/>
              <a:ext cx="356020" cy="36581"/>
            </a:xfrm>
            <a:custGeom>
              <a:avLst/>
              <a:gdLst/>
              <a:ahLst/>
              <a:cxnLst/>
              <a:rect l="l" t="t" r="r" b="b"/>
              <a:pathLst>
                <a:path w="15270" h="1569" extrusionOk="0">
                  <a:moveTo>
                    <a:pt x="781" y="0"/>
                  </a:moveTo>
                  <a:cubicBezTo>
                    <a:pt x="351" y="0"/>
                    <a:pt x="0" y="354"/>
                    <a:pt x="0" y="785"/>
                  </a:cubicBezTo>
                  <a:cubicBezTo>
                    <a:pt x="0" y="1215"/>
                    <a:pt x="351" y="1569"/>
                    <a:pt x="781" y="1569"/>
                  </a:cubicBezTo>
                  <a:lnTo>
                    <a:pt x="15270" y="1569"/>
                  </a:lnTo>
                  <a:lnTo>
                    <a:pt x="15270" y="0"/>
                  </a:lnTo>
                  <a:close/>
                </a:path>
              </a:pathLst>
            </a:custGeom>
            <a:solidFill>
              <a:srgbClr val="4617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27"/>
            <p:cNvSpPr/>
            <p:nvPr/>
          </p:nvSpPr>
          <p:spPr>
            <a:xfrm>
              <a:off x="6461056" y="1843622"/>
              <a:ext cx="258750" cy="305800"/>
            </a:xfrm>
            <a:custGeom>
              <a:avLst/>
              <a:gdLst/>
              <a:ahLst/>
              <a:cxnLst/>
              <a:rect l="l" t="t" r="r" b="b"/>
              <a:pathLst>
                <a:path w="11098" h="13116" extrusionOk="0">
                  <a:moveTo>
                    <a:pt x="201" y="1"/>
                  </a:moveTo>
                  <a:cubicBezTo>
                    <a:pt x="70" y="678"/>
                    <a:pt x="1" y="1378"/>
                    <a:pt x="1" y="2095"/>
                  </a:cubicBezTo>
                  <a:cubicBezTo>
                    <a:pt x="1" y="8172"/>
                    <a:pt x="4947" y="13115"/>
                    <a:pt x="11020" y="13115"/>
                  </a:cubicBezTo>
                  <a:lnTo>
                    <a:pt x="11097" y="13115"/>
                  </a:lnTo>
                  <a:lnTo>
                    <a:pt x="11097" y="10384"/>
                  </a:lnTo>
                  <a:lnTo>
                    <a:pt x="11020" y="10384"/>
                  </a:lnTo>
                  <a:cubicBezTo>
                    <a:pt x="6451" y="10384"/>
                    <a:pt x="2732" y="6665"/>
                    <a:pt x="2732" y="2095"/>
                  </a:cubicBezTo>
                  <a:cubicBezTo>
                    <a:pt x="2732" y="1394"/>
                    <a:pt x="2818" y="714"/>
                    <a:pt x="2986" y="64"/>
                  </a:cubicBezTo>
                  <a:lnTo>
                    <a:pt x="1001" y="64"/>
                  </a:lnTo>
                  <a:cubicBezTo>
                    <a:pt x="728" y="64"/>
                    <a:pt x="464" y="44"/>
                    <a:pt x="20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27"/>
            <p:cNvSpPr/>
            <p:nvPr/>
          </p:nvSpPr>
          <p:spPr>
            <a:xfrm>
              <a:off x="6720971" y="1845091"/>
              <a:ext cx="255159" cy="304331"/>
            </a:xfrm>
            <a:custGeom>
              <a:avLst/>
              <a:gdLst/>
              <a:ahLst/>
              <a:cxnLst/>
              <a:rect l="l" t="t" r="r" b="b"/>
              <a:pathLst>
                <a:path w="10944" h="13053" extrusionOk="0">
                  <a:moveTo>
                    <a:pt x="7962" y="1"/>
                  </a:moveTo>
                  <a:cubicBezTo>
                    <a:pt x="8125" y="651"/>
                    <a:pt x="8216" y="1331"/>
                    <a:pt x="8216" y="2032"/>
                  </a:cubicBezTo>
                  <a:cubicBezTo>
                    <a:pt x="8216" y="6579"/>
                    <a:pt x="4537" y="10281"/>
                    <a:pt x="0" y="10321"/>
                  </a:cubicBezTo>
                  <a:lnTo>
                    <a:pt x="0" y="13052"/>
                  </a:lnTo>
                  <a:cubicBezTo>
                    <a:pt x="6041" y="13009"/>
                    <a:pt x="10944" y="8083"/>
                    <a:pt x="10944" y="2032"/>
                  </a:cubicBezTo>
                  <a:cubicBezTo>
                    <a:pt x="10944" y="1339"/>
                    <a:pt x="10880" y="661"/>
                    <a:pt x="1075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8"/>
          <p:cNvSpPr txBox="1"/>
          <p:nvPr/>
        </p:nvSpPr>
        <p:spPr>
          <a:xfrm>
            <a:off x="0" y="1594350"/>
            <a:ext cx="9144000" cy="2339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Background:</a:t>
            </a:r>
            <a:endParaRPr sz="60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Introduction of the Business Organization</a:t>
            </a:r>
            <a:endParaRPr sz="2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F7F1C-5F75-1249-B7F0-9A9A982CA9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088" y="106870"/>
            <a:ext cx="7766632" cy="906411"/>
          </a:xfrm>
        </p:spPr>
        <p:txBody>
          <a:bodyPr/>
          <a:lstStyle/>
          <a:p>
            <a:r>
              <a:rPr lang="en-US" sz="4000" dirty="0"/>
              <a:t>McDonald’s: </a:t>
            </a:r>
            <a:r>
              <a:rPr lang="en-US" sz="4000" dirty="0">
                <a:solidFill>
                  <a:schemeClr val="tx2"/>
                </a:solidFill>
              </a:rPr>
              <a:t>Background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7DFF42-C3A9-3A48-8C3B-3CCE863AB6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894233"/>
            <a:ext cx="5872213" cy="3792353"/>
          </a:xfrm>
        </p:spPr>
        <p:txBody>
          <a:bodyPr/>
          <a:lstStyle/>
          <a:p>
            <a:pPr marL="400050" indent="-285750">
              <a:buFont typeface="Arial" panose="020B0604020202020204" pitchFamily="34" charset="0"/>
              <a:buChar char="•"/>
            </a:pPr>
            <a:r>
              <a:rPr lang="en-US" sz="2000" dirty="0"/>
              <a:t>1940 - Maurice and Richard McDonald opened a burger restaurant</a:t>
            </a:r>
          </a:p>
          <a:p>
            <a:pPr marL="114300" indent="0"/>
            <a:r>
              <a:rPr lang="en-US" sz="1050" dirty="0"/>
              <a:t> </a:t>
            </a:r>
          </a:p>
          <a:p>
            <a:pPr marL="400050" indent="-285750">
              <a:buFont typeface="Arial" panose="020B0604020202020204" pitchFamily="34" charset="0"/>
              <a:buChar char="•"/>
            </a:pPr>
            <a:r>
              <a:rPr lang="en-US" sz="2000" dirty="0"/>
              <a:t>F</a:t>
            </a:r>
            <a:r>
              <a:rPr lang="en-US" sz="2000" dirty="0">
                <a:solidFill>
                  <a:schemeClr val="accent4"/>
                </a:solidFill>
              </a:rPr>
              <a:t>ocused on a limited menu consisting of beverages, burgers, and fries to create quality food with fast services</a:t>
            </a:r>
          </a:p>
          <a:p>
            <a:pPr marL="114300" indent="0"/>
            <a:endParaRPr lang="en-US" sz="1000" dirty="0">
              <a:solidFill>
                <a:schemeClr val="accent4"/>
              </a:solidFill>
            </a:endParaRPr>
          </a:p>
          <a:p>
            <a:pPr marL="400050" indent="-285750">
              <a:buFont typeface="Arial" panose="020B0604020202020204" pitchFamily="34" charset="0"/>
              <a:buChar char="•"/>
            </a:pPr>
            <a:r>
              <a:rPr lang="en-US" sz="2000" dirty="0"/>
              <a:t>1954 - Ray Kroc visited the restaurant and was amazed by their efficiency.</a:t>
            </a:r>
          </a:p>
          <a:p>
            <a:pPr marL="114300" indent="0"/>
            <a:endParaRPr lang="en-US" sz="1000" dirty="0"/>
          </a:p>
          <a:p>
            <a:pPr marL="400050" indent="-285750">
              <a:buFont typeface="Arial" panose="020B0604020202020204" pitchFamily="34" charset="0"/>
              <a:buChar char="•"/>
            </a:pPr>
            <a:r>
              <a:rPr lang="en-US" sz="2000" dirty="0"/>
              <a:t>McDonald brothers had established an assembly line to increase their productivity rate, resulting in an efficient and enjoyable customer experience. </a:t>
            </a:r>
          </a:p>
        </p:txBody>
      </p:sp>
      <p:pic>
        <p:nvPicPr>
          <p:cNvPr id="1026" name="Picture 2" descr="McDonald's - Wikipedia">
            <a:extLst>
              <a:ext uri="{FF2B5EF4-FFF2-40B4-BE49-F238E27FC236}">
                <a16:creationId xmlns:a16="http://schemas.microsoft.com/office/drawing/2014/main" id="{D69C67E2-239E-D24F-9045-6106451451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095" y="147090"/>
            <a:ext cx="2218845" cy="1684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219C46B-7C71-E34F-9DEF-6B8691E2CE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2625" y="1995065"/>
            <a:ext cx="3271787" cy="17097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F1AC881-F3BB-0341-B219-70EC004561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0100" y="3877328"/>
            <a:ext cx="2596836" cy="1159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840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F7F1C-5F75-1249-B7F0-9A9A982CA9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088" y="106870"/>
            <a:ext cx="7766632" cy="906411"/>
          </a:xfrm>
        </p:spPr>
        <p:txBody>
          <a:bodyPr/>
          <a:lstStyle/>
          <a:p>
            <a:r>
              <a:rPr lang="en-US" sz="4000"/>
              <a:t>McDonald’s: </a:t>
            </a:r>
            <a:r>
              <a:rPr lang="en-US" sz="4000">
                <a:solidFill>
                  <a:schemeClr val="tx2"/>
                </a:solidFill>
              </a:rPr>
              <a:t>Background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7DFF42-C3A9-3A48-8C3B-3CCE863AB6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5878" y="895149"/>
            <a:ext cx="8653111" cy="3792353"/>
          </a:xfrm>
        </p:spPr>
        <p:txBody>
          <a:bodyPr/>
          <a:lstStyle/>
          <a:p>
            <a:pPr marL="400050" indent="-285750">
              <a:buFont typeface="Arial" panose="020B0604020202020204" pitchFamily="34" charset="0"/>
              <a:buChar char="•"/>
            </a:pPr>
            <a:r>
              <a:rPr lang="en-US" sz="2000" dirty="0"/>
              <a:t>Kroc founded the McDonald’s Corporation, formerly known as the McDonald’s System, Inc. in 1955.</a:t>
            </a:r>
          </a:p>
          <a:p>
            <a:pPr marL="114300" indent="0"/>
            <a:endParaRPr lang="en-US" sz="1000" dirty="0"/>
          </a:p>
          <a:p>
            <a:pPr marL="400050" indent="-285750">
              <a:buFont typeface="Arial" panose="020B0604020202020204" pitchFamily="34" charset="0"/>
              <a:buChar char="•"/>
            </a:pPr>
            <a:r>
              <a:rPr lang="en-US" sz="2000" dirty="0"/>
              <a:t>O</a:t>
            </a:r>
            <a:r>
              <a:rPr lang="en-US" sz="2000" dirty="0">
                <a:solidFill>
                  <a:schemeClr val="accent4"/>
                </a:solidFill>
              </a:rPr>
              <a:t>pened 3 McDonald’s restaurants, where he generated net sales of $235,000.</a:t>
            </a:r>
          </a:p>
          <a:p>
            <a:pPr marL="114300" indent="0"/>
            <a:endParaRPr lang="en-US" sz="1000" dirty="0">
              <a:solidFill>
                <a:schemeClr val="accent4"/>
              </a:solidFill>
            </a:endParaRPr>
          </a:p>
          <a:p>
            <a:pPr marL="4000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4"/>
                </a:solidFill>
              </a:rPr>
              <a:t>In 1961, Maurice and Richard McDonald sold the rights to McDonald’s to Ray Kroc for $2.7 million.</a:t>
            </a:r>
          </a:p>
        </p:txBody>
      </p:sp>
      <p:pic>
        <p:nvPicPr>
          <p:cNvPr id="2050" name="Picture 2" descr="McDonald's Is Evolving Its Approach To Value To Be More Personalized">
            <a:extLst>
              <a:ext uri="{FF2B5EF4-FFF2-40B4-BE49-F238E27FC236}">
                <a16:creationId xmlns:a16="http://schemas.microsoft.com/office/drawing/2014/main" id="{A38E93E6-3878-6149-AC11-22CCCD879A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6067" y="3136193"/>
            <a:ext cx="2731558" cy="1821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McDonald's | Visit Stillwater">
            <a:extLst>
              <a:ext uri="{FF2B5EF4-FFF2-40B4-BE49-F238E27FC236}">
                <a16:creationId xmlns:a16="http://schemas.microsoft.com/office/drawing/2014/main" id="{92E891FC-E4B5-0540-9F8B-2BA5323AFC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533" y="3267884"/>
            <a:ext cx="2502958" cy="1668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States With the Most McDonald's Locations">
            <a:extLst>
              <a:ext uri="{FF2B5EF4-FFF2-40B4-BE49-F238E27FC236}">
                <a16:creationId xmlns:a16="http://schemas.microsoft.com/office/drawing/2014/main" id="{E4DC73D8-6079-9D40-B9D5-8ECB82F91D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8579" y="3251000"/>
            <a:ext cx="2311400" cy="1685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7534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/>
          <p:cNvSpPr txBox="1"/>
          <p:nvPr/>
        </p:nvSpPr>
        <p:spPr>
          <a:xfrm>
            <a:off x="0" y="1891263"/>
            <a:ext cx="9144000" cy="1569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Ethics Program </a:t>
            </a:r>
            <a:r>
              <a:rPr lang="en-US" sz="60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Overview</a:t>
            </a:r>
            <a:r>
              <a:rPr lang="en" sz="60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 sz="600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79325" y="152400"/>
            <a:ext cx="3385361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2"/>
          <p:cNvSpPr txBox="1">
            <a:spLocks noGrp="1"/>
          </p:cNvSpPr>
          <p:nvPr>
            <p:ph type="ctrTitle" idx="4294967295"/>
          </p:nvPr>
        </p:nvSpPr>
        <p:spPr>
          <a:xfrm>
            <a:off x="323925" y="965300"/>
            <a:ext cx="8157000" cy="405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 dirty="0"/>
              <a:t>Hundreds of policies, but most are legal protection, and for the bottom of the leadership hierarchy.</a:t>
            </a:r>
            <a:endParaRPr sz="22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" dirty="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 dirty="0"/>
              <a:t>Policy is to follow the law, with some relevant additions.</a:t>
            </a:r>
            <a:endParaRPr sz="3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" dirty="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 dirty="0"/>
              <a:t>Standout Policies:</a:t>
            </a:r>
            <a:endParaRPr sz="2200" dirty="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Palanquin Dark"/>
              <a:buChar char="○"/>
            </a:pPr>
            <a:r>
              <a:rPr lang="en" sz="1800" dirty="0">
                <a:latin typeface="Palanquin Dark"/>
                <a:ea typeface="Palanquin Dark"/>
                <a:cs typeface="Palanquin Dark"/>
                <a:sym typeface="Palanquin Dark"/>
              </a:rPr>
              <a:t>Product Safety</a:t>
            </a:r>
            <a:endParaRPr sz="1800" dirty="0">
              <a:latin typeface="Palanquin Dark"/>
              <a:ea typeface="Palanquin Dark"/>
              <a:cs typeface="Palanquin Dark"/>
              <a:sym typeface="Palanquin Dark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Palanquin Dark"/>
              <a:buChar char="○"/>
            </a:pPr>
            <a:r>
              <a:rPr lang="en" sz="1800" dirty="0">
                <a:latin typeface="Palanquin Dark"/>
                <a:ea typeface="Palanquin Dark"/>
                <a:cs typeface="Palanquin Dark"/>
                <a:sym typeface="Palanquin Dark"/>
              </a:rPr>
              <a:t>Whistleblower Protection</a:t>
            </a:r>
            <a:endParaRPr sz="1800" dirty="0">
              <a:latin typeface="Palanquin Dark"/>
              <a:ea typeface="Palanquin Dark"/>
              <a:cs typeface="Palanquin Dark"/>
              <a:sym typeface="Palanquin Dark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Palanquin Dark"/>
              <a:buChar char="○"/>
            </a:pPr>
            <a:r>
              <a:rPr lang="en" sz="1800" dirty="0">
                <a:latin typeface="Palanquin Dark"/>
                <a:ea typeface="Palanquin Dark"/>
                <a:cs typeface="Palanquin Dark"/>
                <a:sym typeface="Palanquin Dark"/>
              </a:rPr>
              <a:t>Employment Practices</a:t>
            </a:r>
            <a:endParaRPr sz="1800" dirty="0">
              <a:latin typeface="Palanquin Dark"/>
              <a:ea typeface="Palanquin Dark"/>
              <a:cs typeface="Palanquin Dark"/>
              <a:sym typeface="Palanquin Dark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Palanquin Dark"/>
              <a:buChar char="○"/>
            </a:pPr>
            <a:r>
              <a:rPr lang="en" sz="1800" dirty="0">
                <a:latin typeface="Palanquin Dark"/>
                <a:ea typeface="Palanquin Dark"/>
                <a:cs typeface="Palanquin Dark"/>
                <a:sym typeface="Palanquin Dark"/>
              </a:rPr>
              <a:t>Acting in Best Interests</a:t>
            </a:r>
            <a:endParaRPr sz="1800" dirty="0">
              <a:latin typeface="Palanquin Dark"/>
              <a:ea typeface="Palanquin Dark"/>
              <a:cs typeface="Palanquin Dark"/>
              <a:sym typeface="Palanquin Dark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Palanquin Dark"/>
              <a:buChar char="○"/>
            </a:pPr>
            <a:r>
              <a:rPr lang="en" sz="1800" dirty="0">
                <a:latin typeface="Palanquin Dark"/>
                <a:ea typeface="Palanquin Dark"/>
                <a:cs typeface="Palanquin Dark"/>
                <a:sym typeface="Palanquin Dark"/>
              </a:rPr>
              <a:t>Conflicts of Interest</a:t>
            </a:r>
            <a:endParaRPr sz="1800" dirty="0">
              <a:latin typeface="Palanquin Dark"/>
              <a:ea typeface="Palanquin Dark"/>
              <a:cs typeface="Palanquin Dark"/>
              <a:sym typeface="Palanquin Dark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Palanquin Dark"/>
              <a:buChar char="○"/>
            </a:pPr>
            <a:r>
              <a:rPr lang="en" sz="1800" dirty="0">
                <a:latin typeface="Palanquin Dark"/>
                <a:ea typeface="Palanquin Dark"/>
                <a:cs typeface="Palanquin Dark"/>
                <a:sym typeface="Palanquin Dark"/>
              </a:rPr>
              <a:t>Corporate and Social Responsibility</a:t>
            </a:r>
            <a:endParaRPr sz="1800" dirty="0">
              <a:latin typeface="Palanquin Dark"/>
              <a:ea typeface="Palanquin Dark"/>
              <a:cs typeface="Palanquin Dark"/>
              <a:sym typeface="Palanquin Dark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Palanquin Dark"/>
              <a:buChar char="○"/>
            </a:pPr>
            <a:r>
              <a:rPr lang="en" sz="1800" dirty="0">
                <a:latin typeface="Palanquin Dark"/>
                <a:ea typeface="Palanquin Dark"/>
                <a:cs typeface="Palanquin Dark"/>
                <a:sym typeface="Palanquin Dark"/>
              </a:rPr>
              <a:t>Fair Competition and Antitrust</a:t>
            </a:r>
            <a:endParaRPr sz="1800" dirty="0">
              <a:latin typeface="Palanquin Dark"/>
              <a:ea typeface="Palanquin Dark"/>
              <a:cs typeface="Palanquin Dark"/>
              <a:sym typeface="Palanquin Dark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/>
          </a:p>
        </p:txBody>
      </p:sp>
      <p:sp>
        <p:nvSpPr>
          <p:cNvPr id="237" name="Google Shape;237;p32"/>
          <p:cNvSpPr txBox="1">
            <a:spLocks noGrp="1"/>
          </p:cNvSpPr>
          <p:nvPr>
            <p:ph type="ctrTitle"/>
          </p:nvPr>
        </p:nvSpPr>
        <p:spPr>
          <a:xfrm>
            <a:off x="0" y="250525"/>
            <a:ext cx="9144000" cy="65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accent4"/>
                </a:solidFill>
              </a:rPr>
              <a:t>McDonald’s </a:t>
            </a:r>
            <a:r>
              <a:rPr lang="en" dirty="0">
                <a:solidFill>
                  <a:schemeClr val="accent4"/>
                </a:solidFill>
              </a:rPr>
              <a:t>Ethics Programs: </a:t>
            </a:r>
            <a:r>
              <a:rPr lang="en" dirty="0">
                <a:solidFill>
                  <a:schemeClr val="accent1"/>
                </a:solidFill>
              </a:rPr>
              <a:t>Practices and Policies</a:t>
            </a:r>
            <a:endParaRPr dirty="0">
              <a:solidFill>
                <a:schemeClr val="accent1"/>
              </a:solidFill>
            </a:endParaRPr>
          </a:p>
        </p:txBody>
      </p:sp>
      <p:pic>
        <p:nvPicPr>
          <p:cNvPr id="3074" name="Picture 2" descr="Guidance Without Protection: Restrictive Federal Court Ruling Limits Rights  of New York Whistleblowers Who Report Unsafe COVID-19 Work Conditions | New  York City, NY | San Francisco, CA | Washington, DC | Outten &amp; Golden">
            <a:extLst>
              <a:ext uri="{FF2B5EF4-FFF2-40B4-BE49-F238E27FC236}">
                <a16:creationId xmlns:a16="http://schemas.microsoft.com/office/drawing/2014/main" id="{8BD4C4E7-9D15-9246-A8F1-CE05D7AC45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8179" y="2368090"/>
            <a:ext cx="3789665" cy="2524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3"/>
          <p:cNvSpPr txBox="1">
            <a:spLocks noGrp="1"/>
          </p:cNvSpPr>
          <p:nvPr>
            <p:ph type="ctrTitle" idx="4294967295"/>
          </p:nvPr>
        </p:nvSpPr>
        <p:spPr>
          <a:xfrm>
            <a:off x="357150" y="956450"/>
            <a:ext cx="8429700" cy="405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 dirty="0"/>
              <a:t>Aimed at producing effective leaders from top-down within the organization’s structure.</a:t>
            </a:r>
            <a:endParaRPr sz="2200" dirty="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Palanquin Dark"/>
              <a:buChar char="○"/>
            </a:pPr>
            <a:r>
              <a:rPr lang="en" sz="1800" dirty="0">
                <a:latin typeface="Palanquin Dark"/>
                <a:ea typeface="Palanquin Dark"/>
                <a:cs typeface="Palanquin Dark"/>
                <a:sym typeface="Palanquin Dark"/>
              </a:rPr>
              <a:t>Typically start with regional personnel not senior leadership.</a:t>
            </a:r>
            <a:endParaRPr sz="1800" dirty="0">
              <a:latin typeface="Palanquin Dark"/>
              <a:ea typeface="Palanquin Dark"/>
              <a:cs typeface="Palanquin Dark"/>
              <a:sym typeface="Palanquin Dark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 dirty="0"/>
              <a:t>Training courses for prospective branch managers offered abundantly.</a:t>
            </a:r>
            <a:endParaRPr sz="2200" dirty="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 dirty="0"/>
              <a:t>Training the managers</a:t>
            </a:r>
            <a:endParaRPr sz="2200" dirty="0"/>
          </a:p>
          <a:p>
            <a:pPr marL="914400" lvl="1" indent="-368300" algn="l" rtl="0">
              <a:spcBef>
                <a:spcPts val="0"/>
              </a:spcBef>
              <a:spcAft>
                <a:spcPts val="0"/>
              </a:spcAft>
              <a:buSzPts val="2200"/>
              <a:buFont typeface="Arvo"/>
              <a:buChar char="○"/>
            </a:pPr>
            <a:r>
              <a:rPr lang="en" sz="2200" dirty="0">
                <a:latin typeface="Arvo"/>
                <a:ea typeface="Arvo"/>
                <a:cs typeface="Arvo"/>
                <a:sym typeface="Arvo"/>
              </a:rPr>
              <a:t> Points of emphasis: </a:t>
            </a:r>
            <a:endParaRPr sz="2200" dirty="0">
              <a:solidFill>
                <a:srgbClr val="0E101A"/>
              </a:solidFill>
              <a:latin typeface="Arvo"/>
              <a:ea typeface="Arvo"/>
              <a:cs typeface="Arvo"/>
              <a:sym typeface="Arvo"/>
            </a:endParaRPr>
          </a:p>
          <a:p>
            <a:pPr marL="1371600" lvl="2" indent="-368300" algn="l" rtl="0">
              <a:spcBef>
                <a:spcPts val="0"/>
              </a:spcBef>
              <a:spcAft>
                <a:spcPts val="0"/>
              </a:spcAft>
              <a:buSzPts val="2200"/>
              <a:buFont typeface="Arvo"/>
              <a:buChar char="■"/>
            </a:pPr>
            <a:r>
              <a:rPr lang="en" sz="1800" dirty="0">
                <a:latin typeface="Arvo"/>
                <a:ea typeface="Arvo"/>
                <a:cs typeface="Arvo"/>
                <a:sym typeface="Arvo"/>
              </a:rPr>
              <a:t>Effective Task Delegation</a:t>
            </a:r>
            <a:endParaRPr sz="1800" dirty="0">
              <a:latin typeface="Arvo"/>
              <a:ea typeface="Arvo"/>
              <a:cs typeface="Arvo"/>
              <a:sym typeface="Arvo"/>
            </a:endParaRPr>
          </a:p>
          <a:p>
            <a:pPr marL="1371600" lvl="2" indent="-368300" algn="l" rtl="0">
              <a:spcBef>
                <a:spcPts val="0"/>
              </a:spcBef>
              <a:spcAft>
                <a:spcPts val="0"/>
              </a:spcAft>
              <a:buSzPts val="2200"/>
              <a:buFont typeface="Arvo"/>
              <a:buChar char="■"/>
            </a:pPr>
            <a:r>
              <a:rPr lang="en" sz="1800" dirty="0">
                <a:latin typeface="Arvo"/>
                <a:ea typeface="Arvo"/>
                <a:cs typeface="Arvo"/>
                <a:sym typeface="Arvo"/>
              </a:rPr>
              <a:t>Maintaining Effective Hierarchical Communication</a:t>
            </a:r>
            <a:endParaRPr sz="1800" dirty="0">
              <a:latin typeface="Arvo"/>
              <a:ea typeface="Arvo"/>
              <a:cs typeface="Arvo"/>
              <a:sym typeface="Arvo"/>
            </a:endParaRPr>
          </a:p>
          <a:p>
            <a:pPr marL="1371600" lvl="2" indent="-368300" algn="l" rtl="0">
              <a:spcBef>
                <a:spcPts val="0"/>
              </a:spcBef>
              <a:spcAft>
                <a:spcPts val="0"/>
              </a:spcAft>
              <a:buSzPts val="2200"/>
              <a:buFont typeface="Arvo"/>
              <a:buChar char="■"/>
            </a:pPr>
            <a:r>
              <a:rPr lang="en" sz="1800" dirty="0">
                <a:latin typeface="Arvo"/>
                <a:ea typeface="Arvo"/>
                <a:cs typeface="Arvo"/>
                <a:sym typeface="Arvo"/>
              </a:rPr>
              <a:t>Establish Protections for Confidential Information</a:t>
            </a:r>
            <a:endParaRPr sz="1800" dirty="0">
              <a:latin typeface="Arvo"/>
              <a:ea typeface="Arvo"/>
              <a:cs typeface="Arvo"/>
              <a:sym typeface="Arvo"/>
            </a:endParaRPr>
          </a:p>
          <a:p>
            <a:pPr marL="1371600" lvl="2" indent="-368300" algn="l" rtl="0">
              <a:spcBef>
                <a:spcPts val="0"/>
              </a:spcBef>
              <a:spcAft>
                <a:spcPts val="0"/>
              </a:spcAft>
              <a:buSzPts val="2200"/>
              <a:buFont typeface="Arvo"/>
              <a:buChar char="■"/>
            </a:pPr>
            <a:r>
              <a:rPr lang="en" sz="1800" dirty="0">
                <a:latin typeface="Arvo"/>
                <a:ea typeface="Arvo"/>
                <a:cs typeface="Arvo"/>
                <a:sym typeface="Arvo"/>
              </a:rPr>
              <a:t>Data Privacy (External to Organization) for Employees &amp; Trade Secrets</a:t>
            </a:r>
            <a:endParaRPr sz="1800" dirty="0">
              <a:latin typeface="Arvo"/>
              <a:ea typeface="Arvo"/>
              <a:cs typeface="Arvo"/>
              <a:sym typeface="Arv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/>
          </a:p>
        </p:txBody>
      </p:sp>
      <p:sp>
        <p:nvSpPr>
          <p:cNvPr id="6" name="Google Shape;237;p32">
            <a:extLst>
              <a:ext uri="{FF2B5EF4-FFF2-40B4-BE49-F238E27FC236}">
                <a16:creationId xmlns:a16="http://schemas.microsoft.com/office/drawing/2014/main" id="{729BF54D-DAD1-CD46-ABD1-D7BB48449B50}"/>
              </a:ext>
            </a:extLst>
          </p:cNvPr>
          <p:cNvSpPr txBox="1">
            <a:spLocks/>
          </p:cNvSpPr>
          <p:nvPr/>
        </p:nvSpPr>
        <p:spPr>
          <a:xfrm>
            <a:off x="0" y="250525"/>
            <a:ext cx="9144000" cy="6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Font typeface="Palanquin Dark"/>
              <a:buNone/>
              <a:defRPr sz="2500" b="0" i="0" u="none" strike="noStrike" cap="none">
                <a:solidFill>
                  <a:schemeClr val="accent5"/>
                </a:solidFill>
                <a:latin typeface="Anton"/>
                <a:ea typeface="Anton"/>
                <a:cs typeface="Anton"/>
                <a:sym typeface="Anton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chemeClr val="accent5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chemeClr val="accent5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chemeClr val="accent5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chemeClr val="accent5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chemeClr val="accent5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chemeClr val="accent5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chemeClr val="accent5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chemeClr val="accent5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9pPr>
          </a:lstStyle>
          <a:p>
            <a:r>
              <a:rPr lang="en-US">
                <a:solidFill>
                  <a:schemeClr val="accent4"/>
                </a:solidFill>
              </a:rPr>
              <a:t>McDonald’s Ethics Programs: </a:t>
            </a:r>
            <a:r>
              <a:rPr lang="en-US">
                <a:solidFill>
                  <a:schemeClr val="accent1"/>
                </a:solidFill>
              </a:rPr>
              <a:t>Practices and Policies</a:t>
            </a:r>
            <a:endParaRPr lang="en-US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4"/>
          <p:cNvSpPr txBox="1">
            <a:spLocks noGrp="1"/>
          </p:cNvSpPr>
          <p:nvPr>
            <p:ph type="ctrTitle" idx="4294967295"/>
          </p:nvPr>
        </p:nvSpPr>
        <p:spPr>
          <a:xfrm>
            <a:off x="582550" y="906025"/>
            <a:ext cx="7748700" cy="405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 dirty="0"/>
              <a:t>Rules and regulations aimed to sponsor moral operation of employees:</a:t>
            </a:r>
            <a:endParaRPr sz="22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Palanquin Dark"/>
              <a:buChar char="○"/>
            </a:pPr>
            <a:r>
              <a:rPr lang="en" sz="1800" dirty="0">
                <a:latin typeface="Palanquin Dark"/>
                <a:ea typeface="Palanquin Dark"/>
                <a:cs typeface="Palanquin Dark"/>
                <a:sym typeface="Palanquin Dark"/>
              </a:rPr>
              <a:t>Uphold the principles of the McDonald's Corporation.</a:t>
            </a:r>
            <a:endParaRPr sz="1800" dirty="0">
              <a:latin typeface="Palanquin Dark"/>
              <a:ea typeface="Palanquin Dark"/>
              <a:cs typeface="Palanquin Dark"/>
              <a:sym typeface="Palanquin Dark"/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Palanquin Dark"/>
              <a:buChar char="○"/>
            </a:pPr>
            <a:r>
              <a:rPr lang="en" sz="1800" dirty="0">
                <a:latin typeface="Palanquin Dark"/>
                <a:ea typeface="Palanquin Dark"/>
                <a:cs typeface="Palanquin Dark"/>
                <a:sym typeface="Palanquin Dark"/>
              </a:rPr>
              <a:t>Maintain high standards for work and business conduct.</a:t>
            </a:r>
            <a:endParaRPr sz="1800" dirty="0">
              <a:latin typeface="Palanquin Dark"/>
              <a:ea typeface="Palanquin Dark"/>
              <a:cs typeface="Palanquin Dark"/>
              <a:sym typeface="Palanquin Dark"/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Palanquin Dark"/>
              <a:buChar char="○"/>
            </a:pPr>
            <a:r>
              <a:rPr lang="en" sz="1800" dirty="0">
                <a:latin typeface="Palanquin Dark"/>
                <a:ea typeface="Palanquin Dark"/>
                <a:cs typeface="Palanquin Dark"/>
                <a:sym typeface="Palanquin Dark"/>
              </a:rPr>
              <a:t>Know/utilize the Business Integrity phone line.</a:t>
            </a:r>
            <a:endParaRPr sz="1800" dirty="0">
              <a:latin typeface="Palanquin Dark"/>
              <a:ea typeface="Palanquin Dark"/>
              <a:cs typeface="Palanquin Dark"/>
              <a:sym typeface="Palanquin Dark"/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Palanquin Dark"/>
              <a:buChar char="○"/>
            </a:pPr>
            <a:r>
              <a:rPr lang="en" sz="1800" dirty="0">
                <a:latin typeface="Palanquin Dark"/>
                <a:ea typeface="Palanquin Dark"/>
                <a:cs typeface="Palanquin Dark"/>
                <a:sym typeface="Palanquin Dark"/>
              </a:rPr>
              <a:t>Fulfill the rigorous expectations for safety and quality.</a:t>
            </a:r>
            <a:endParaRPr sz="1800" dirty="0">
              <a:latin typeface="Palanquin Dark"/>
              <a:ea typeface="Palanquin Dark"/>
              <a:cs typeface="Palanquin Dark"/>
              <a:sym typeface="Palanquin Dark"/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Palanquin Dark"/>
              <a:buChar char="○"/>
            </a:pPr>
            <a:r>
              <a:rPr lang="en" sz="1800" dirty="0">
                <a:latin typeface="Palanquin Dark"/>
                <a:ea typeface="Palanquin Dark"/>
                <a:cs typeface="Palanquin Dark"/>
                <a:sym typeface="Palanquin Dark"/>
              </a:rPr>
              <a:t>Fulfill the protection of trade secrets.</a:t>
            </a:r>
            <a:endParaRPr sz="1800" dirty="0">
              <a:latin typeface="Palanquin Dark"/>
              <a:ea typeface="Palanquin Dark"/>
              <a:cs typeface="Palanquin Dark"/>
              <a:sym typeface="Palanquin Dark"/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Palanquin Dark"/>
              <a:buChar char="○"/>
            </a:pPr>
            <a:r>
              <a:rPr lang="en" sz="1800" dirty="0">
                <a:latin typeface="Palanquin Dark"/>
                <a:ea typeface="Palanquin Dark"/>
                <a:cs typeface="Palanquin Dark"/>
                <a:sym typeface="Palanquin Dark"/>
              </a:rPr>
              <a:t>Know reporting retaliation protections.</a:t>
            </a:r>
            <a:endParaRPr sz="1800" dirty="0">
              <a:latin typeface="Palanquin Dark"/>
              <a:ea typeface="Palanquin Dark"/>
              <a:cs typeface="Palanquin Dark"/>
              <a:sym typeface="Palanquin Dark"/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Palanquin Dark"/>
              <a:buChar char="○"/>
            </a:pPr>
            <a:r>
              <a:rPr lang="en" sz="1800" dirty="0">
                <a:latin typeface="Palanquin Dark"/>
                <a:ea typeface="Palanquin Dark"/>
                <a:cs typeface="Palanquin Dark"/>
                <a:sym typeface="Palanquin Dark"/>
              </a:rPr>
              <a:t>Comprehend human right provisions.</a:t>
            </a:r>
            <a:endParaRPr sz="1800" dirty="0">
              <a:latin typeface="Palanquin Dark"/>
              <a:ea typeface="Palanquin Dark"/>
              <a:cs typeface="Palanquin Dark"/>
              <a:sym typeface="Palanquin Dark"/>
            </a:endParaRPr>
          </a:p>
        </p:txBody>
      </p:sp>
      <p:sp>
        <p:nvSpPr>
          <p:cNvPr id="6" name="Google Shape;237;p32">
            <a:extLst>
              <a:ext uri="{FF2B5EF4-FFF2-40B4-BE49-F238E27FC236}">
                <a16:creationId xmlns:a16="http://schemas.microsoft.com/office/drawing/2014/main" id="{145CD3B5-8D68-3446-AE18-13D38B5EC01E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0" y="250525"/>
            <a:ext cx="9144000" cy="65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accent4"/>
                </a:solidFill>
              </a:rPr>
              <a:t>McDonald’s </a:t>
            </a:r>
            <a:r>
              <a:rPr lang="en" dirty="0">
                <a:solidFill>
                  <a:schemeClr val="accent4"/>
                </a:solidFill>
              </a:rPr>
              <a:t>Ethics Programs: </a:t>
            </a:r>
            <a:r>
              <a:rPr lang="en" dirty="0">
                <a:solidFill>
                  <a:schemeClr val="accent1"/>
                </a:solidFill>
              </a:rPr>
              <a:t>Practices and Policies</a:t>
            </a:r>
            <a:endParaRPr dirty="0">
              <a:solidFill>
                <a:schemeClr val="accent1"/>
              </a:solidFill>
            </a:endParaRPr>
          </a:p>
        </p:txBody>
      </p:sp>
      <p:pic>
        <p:nvPicPr>
          <p:cNvPr id="4098" name="Picture 2" descr="McDonald's Corporation - Corporate Finance 'Takeaways'">
            <a:extLst>
              <a:ext uri="{FF2B5EF4-FFF2-40B4-BE49-F238E27FC236}">
                <a16:creationId xmlns:a16="http://schemas.microsoft.com/office/drawing/2014/main" id="{91E940DD-EF18-7E4A-AA05-0E2236991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4424" y="3214458"/>
            <a:ext cx="3197175" cy="1678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7"/>
          <p:cNvSpPr txBox="1">
            <a:spLocks noGrp="1"/>
          </p:cNvSpPr>
          <p:nvPr>
            <p:ph type="ctrTitle" idx="4294967295"/>
          </p:nvPr>
        </p:nvSpPr>
        <p:spPr>
          <a:xfrm>
            <a:off x="469050" y="1059225"/>
            <a:ext cx="7748700" cy="405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Successes:</a:t>
            </a:r>
            <a:endParaRPr sz="2200"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Font typeface="Palanquin Dark"/>
              <a:buChar char="○"/>
            </a:pPr>
            <a:r>
              <a:rPr lang="en" sz="2000">
                <a:latin typeface="Palanquin Dark"/>
                <a:ea typeface="Palanquin Dark"/>
                <a:cs typeface="Palanquin Dark"/>
                <a:sym typeface="Palanquin Dark"/>
              </a:rPr>
              <a:t>Consistency  </a:t>
            </a:r>
            <a:endParaRPr sz="2000">
              <a:latin typeface="Palanquin Dark"/>
              <a:ea typeface="Palanquin Dark"/>
              <a:cs typeface="Palanquin Dark"/>
              <a:sym typeface="Palanquin Dark"/>
            </a:endParaRPr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Font typeface="Palanquin Dark"/>
              <a:buChar char="○"/>
            </a:pPr>
            <a:r>
              <a:rPr lang="en" sz="2000">
                <a:latin typeface="Palanquin Dark"/>
                <a:ea typeface="Palanquin Dark"/>
                <a:cs typeface="Palanquin Dark"/>
                <a:sym typeface="Palanquin Dark"/>
              </a:rPr>
              <a:t>Brand Saturation and Penetration</a:t>
            </a:r>
            <a:endParaRPr sz="2000">
              <a:latin typeface="Palanquin Dark"/>
              <a:ea typeface="Palanquin Dark"/>
              <a:cs typeface="Palanquin Dark"/>
              <a:sym typeface="Palanquin Dark"/>
            </a:endParaRPr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Font typeface="Palanquin Dark"/>
              <a:buChar char="○"/>
            </a:pPr>
            <a:r>
              <a:rPr lang="en" sz="2000">
                <a:latin typeface="Palanquin Dark"/>
                <a:ea typeface="Palanquin Dark"/>
                <a:cs typeface="Palanquin Dark"/>
                <a:sym typeface="Palanquin Dark"/>
              </a:rPr>
              <a:t>Automation of Process/Technologies</a:t>
            </a:r>
            <a:endParaRPr sz="2000">
              <a:latin typeface="Palanquin Dark"/>
              <a:ea typeface="Palanquin Dark"/>
              <a:cs typeface="Palanquin Dark"/>
              <a:sym typeface="Palanquin Dark"/>
            </a:endParaRPr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Font typeface="Palanquin Dark"/>
              <a:buChar char="○"/>
            </a:pPr>
            <a:r>
              <a:rPr lang="en" sz="2000">
                <a:latin typeface="Palanquin Dark"/>
                <a:ea typeface="Palanquin Dark"/>
                <a:cs typeface="Palanquin Dark"/>
                <a:sym typeface="Palanquin Dark"/>
              </a:rPr>
              <a:t>Approach of Modernizing Tradition: Breakfast Menu</a:t>
            </a:r>
            <a:endParaRPr sz="2000">
              <a:latin typeface="Palanquin Dark"/>
              <a:ea typeface="Palanquin Dark"/>
              <a:cs typeface="Palanquin Dark"/>
              <a:sym typeface="Palanquin Dark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Challenges/Failures:</a:t>
            </a:r>
            <a:endParaRPr sz="2200"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Font typeface="Palanquin Dark"/>
              <a:buChar char="○"/>
            </a:pPr>
            <a:r>
              <a:rPr lang="en" sz="2000">
                <a:latin typeface="Palanquin Dark"/>
                <a:ea typeface="Palanquin Dark"/>
                <a:cs typeface="Palanquin Dark"/>
                <a:sym typeface="Palanquin Dark"/>
              </a:rPr>
              <a:t>Wasteful Practices</a:t>
            </a:r>
            <a:endParaRPr sz="2000">
              <a:latin typeface="Palanquin Dark"/>
              <a:ea typeface="Palanquin Dark"/>
              <a:cs typeface="Palanquin Dark"/>
              <a:sym typeface="Palanquin Dark"/>
            </a:endParaRPr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Font typeface="Palanquin Dark"/>
              <a:buChar char="○"/>
            </a:pPr>
            <a:r>
              <a:rPr lang="en" sz="2000">
                <a:latin typeface="Palanquin Dark"/>
                <a:ea typeface="Palanquin Dark"/>
                <a:cs typeface="Palanquin Dark"/>
                <a:sym typeface="Palanquin Dark"/>
              </a:rPr>
              <a:t>Environmental Considerations</a:t>
            </a:r>
            <a:endParaRPr sz="2000">
              <a:latin typeface="Palanquin Dark"/>
              <a:ea typeface="Palanquin Dark"/>
              <a:cs typeface="Palanquin Dark"/>
              <a:sym typeface="Palanquin Dark"/>
            </a:endParaRPr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Font typeface="Palanquin Dark"/>
              <a:buChar char="○"/>
            </a:pPr>
            <a:r>
              <a:rPr lang="en" sz="2000">
                <a:latin typeface="Palanquin Dark"/>
                <a:ea typeface="Palanquin Dark"/>
                <a:cs typeface="Palanquin Dark"/>
                <a:sym typeface="Palanquin Dark"/>
              </a:rPr>
              <a:t>General Consideration of Health Impact</a:t>
            </a:r>
            <a:endParaRPr sz="2000">
              <a:latin typeface="Palanquin Dark"/>
              <a:ea typeface="Palanquin Dark"/>
              <a:cs typeface="Palanquin Dark"/>
              <a:sym typeface="Palanquin Dark"/>
            </a:endParaRPr>
          </a:p>
        </p:txBody>
      </p:sp>
      <p:sp>
        <p:nvSpPr>
          <p:cNvPr id="7" name="Google Shape;237;p32">
            <a:extLst>
              <a:ext uri="{FF2B5EF4-FFF2-40B4-BE49-F238E27FC236}">
                <a16:creationId xmlns:a16="http://schemas.microsoft.com/office/drawing/2014/main" id="{2927E130-A9BF-724B-9249-5E698749258C}"/>
              </a:ext>
            </a:extLst>
          </p:cNvPr>
          <p:cNvSpPr txBox="1">
            <a:spLocks/>
          </p:cNvSpPr>
          <p:nvPr/>
        </p:nvSpPr>
        <p:spPr>
          <a:xfrm>
            <a:off x="0" y="415250"/>
            <a:ext cx="9144000" cy="6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Font typeface="Palanquin Dark"/>
              <a:buNone/>
              <a:defRPr sz="2500" b="0" i="0" u="none" strike="noStrike" cap="none">
                <a:solidFill>
                  <a:schemeClr val="accent5"/>
                </a:solidFill>
                <a:latin typeface="Anton"/>
                <a:ea typeface="Anton"/>
                <a:cs typeface="Anton"/>
                <a:sym typeface="Anton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chemeClr val="accent5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chemeClr val="accent5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chemeClr val="accent5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chemeClr val="accent5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chemeClr val="accent5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chemeClr val="accent5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chemeClr val="accent5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chemeClr val="accent5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9pPr>
          </a:lstStyle>
          <a:p>
            <a:r>
              <a:rPr lang="en-US" dirty="0">
                <a:solidFill>
                  <a:schemeClr val="accent4"/>
                </a:solidFill>
              </a:rPr>
              <a:t>McDonald’s Ethics Programs: </a:t>
            </a:r>
            <a:r>
              <a:rPr lang="en" dirty="0">
                <a:solidFill>
                  <a:schemeClr val="accent1"/>
                </a:solidFill>
              </a:rPr>
              <a:t>Successes and Failures</a:t>
            </a:r>
            <a:endParaRPr lang="en-US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8"/>
          <p:cNvSpPr txBox="1"/>
          <p:nvPr/>
        </p:nvSpPr>
        <p:spPr>
          <a:xfrm>
            <a:off x="0" y="1594350"/>
            <a:ext cx="9144000" cy="2339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Selected CSR Issues</a:t>
            </a:r>
            <a:r>
              <a:rPr lang="en" sz="60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 sz="600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Analysis, and Recommendations</a:t>
            </a:r>
            <a:endParaRPr sz="25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28109-C1FF-BC4C-A644-9A40992B64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627" y="86627"/>
            <a:ext cx="8643486" cy="760395"/>
          </a:xfrm>
        </p:spPr>
        <p:txBody>
          <a:bodyPr/>
          <a:lstStyle/>
          <a:p>
            <a:r>
              <a:rPr lang="en-US" sz="3200"/>
              <a:t>Unethical Working Conditions: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6BBC6A-CCA6-514F-AA45-DC49B58B32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93831" y="730372"/>
            <a:ext cx="6323028" cy="3818222"/>
          </a:xfrm>
        </p:spPr>
        <p:txBody>
          <a:bodyPr/>
          <a:lstStyle/>
          <a:p>
            <a:pPr marL="742950" indent="-2857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>
                <a:latin typeface="Times New Roman" panose="02020603050405020304" pitchFamily="18" charset="0"/>
              </a:rPr>
              <a:t>D</a:t>
            </a:r>
            <a:r>
              <a:rPr lang="en-US" sz="1600" b="0" i="0" u="none" strike="noStrike">
                <a:effectLst/>
                <a:latin typeface="Times New Roman" panose="02020603050405020304" pitchFamily="18" charset="0"/>
              </a:rPr>
              <a:t>iscrimination, sexual harassment, and low wages</a:t>
            </a:r>
          </a:p>
          <a:p>
            <a:pPr marL="742950" indent="-2857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b="0" i="0" u="none" strike="noStrike">
                <a:effectLst/>
                <a:latin typeface="Times New Roman" panose="02020603050405020304" pitchFamily="18" charset="0"/>
              </a:rPr>
              <a:t>2021 - Lawsuit filed against a McDonald’s</a:t>
            </a:r>
          </a:p>
          <a:p>
            <a:pPr marL="1200150" lvl="1" indent="-285750" algn="l">
              <a:buFont typeface="Arial" panose="020B0604020202020204" pitchFamily="34" charset="0"/>
              <a:buChar char="•"/>
            </a:pPr>
            <a:r>
              <a:rPr lang="en-US" sz="1600" b="0" i="0" u="none" strike="noStrike">
                <a:solidFill>
                  <a:schemeClr val="accent4"/>
                </a:solidFill>
                <a:effectLst/>
                <a:latin typeface="Times New Roman" panose="02020603050405020304" pitchFamily="18" charset="0"/>
              </a:rPr>
              <a:t>14-year-old girl was sexual assaulted by the restaurant manager</a:t>
            </a:r>
            <a:endParaRPr lang="en-US" sz="1600">
              <a:solidFill>
                <a:schemeClr val="accent4"/>
              </a:solidFill>
              <a:latin typeface="Times New Roman" panose="02020603050405020304" pitchFamily="18" charset="0"/>
            </a:endParaRPr>
          </a:p>
          <a:p>
            <a:pPr marL="1200150" lvl="1" indent="-285750" algn="l">
              <a:buFont typeface="Arial" panose="020B0604020202020204" pitchFamily="34" charset="0"/>
              <a:buChar char="•"/>
            </a:pPr>
            <a:r>
              <a:rPr lang="en-US" sz="1600" b="0" i="0" u="none" strike="noStrike">
                <a:solidFill>
                  <a:schemeClr val="accent4"/>
                </a:solidFill>
                <a:effectLst/>
                <a:latin typeface="Times New Roman" panose="02020603050405020304" pitchFamily="18" charset="0"/>
              </a:rPr>
              <a:t>Walter A. Garner, a 42-year-old man convicted of previous sexual assaults and sexual harassment.</a:t>
            </a:r>
          </a:p>
          <a:p>
            <a:pPr marL="742950" indent="-2857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b="0" i="0" u="none" strike="noStrike">
                <a:effectLst/>
                <a:latin typeface="Times New Roman" panose="02020603050405020304" pitchFamily="18" charset="0"/>
              </a:rPr>
              <a:t>Rice Enterprises</a:t>
            </a:r>
            <a:r>
              <a:rPr lang="en-US" sz="1600">
                <a:latin typeface="Times New Roman" panose="02020603050405020304" pitchFamily="18" charset="0"/>
              </a:rPr>
              <a:t> - </a:t>
            </a:r>
            <a:r>
              <a:rPr lang="en-US" sz="1600" b="0" i="0" u="none" strike="noStrike">
                <a:effectLst/>
                <a:latin typeface="Times New Roman" panose="02020603050405020304" pitchFamily="18" charset="0"/>
              </a:rPr>
              <a:t>aware of </a:t>
            </a:r>
            <a:r>
              <a:rPr lang="en-US" sz="1600">
                <a:latin typeface="Times New Roman" panose="02020603050405020304" pitchFamily="18" charset="0"/>
              </a:rPr>
              <a:t>the</a:t>
            </a:r>
            <a:r>
              <a:rPr lang="en-US" sz="1600" b="0" i="0" u="none" strike="noStrike">
                <a:effectLst/>
                <a:latin typeface="Times New Roman" panose="02020603050405020304" pitchFamily="18" charset="0"/>
              </a:rPr>
              <a:t> sexual harassment and sexual assault</a:t>
            </a:r>
            <a:endParaRPr lang="en-US" sz="1600">
              <a:latin typeface="Times New Roman" panose="02020603050405020304" pitchFamily="18" charset="0"/>
            </a:endParaRPr>
          </a:p>
          <a:p>
            <a:pPr marL="742950" indent="-2857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b="0" i="0" u="none" strike="noStrike">
                <a:effectLst/>
                <a:latin typeface="Times New Roman" panose="02020603050405020304" pitchFamily="18" charset="0"/>
              </a:rPr>
              <a:t>Had previous surveillance footage of Garner groping the victim in the workplace.</a:t>
            </a:r>
          </a:p>
          <a:p>
            <a:pPr marL="742950" indent="-2857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b="0" i="0" u="none" strike="noStrike">
                <a:effectLst/>
                <a:latin typeface="Times New Roman" panose="02020603050405020304" pitchFamily="18" charset="0"/>
              </a:rPr>
              <a:t>April 2021 - Walter Garner was finally arrested for “...showing a minor pornography”, three months after he sexually </a:t>
            </a:r>
            <a:r>
              <a:rPr lang="en-US" sz="1600">
                <a:latin typeface="Times New Roman" panose="02020603050405020304" pitchFamily="18" charset="0"/>
              </a:rPr>
              <a:t>assaulted </a:t>
            </a:r>
            <a:r>
              <a:rPr lang="en-US" sz="1600" b="0" i="0" u="none" strike="noStrike">
                <a:effectLst/>
                <a:latin typeface="Times New Roman" panose="02020603050405020304" pitchFamily="18" charset="0"/>
              </a:rPr>
              <a:t>the 14-year-old girl.</a:t>
            </a:r>
            <a:endParaRPr lang="en-US" sz="1600">
              <a:solidFill>
                <a:schemeClr val="dk1"/>
              </a:solidFill>
              <a:latin typeface="Times New Roman" panose="02020603050405020304" pitchFamily="18" charset="0"/>
            </a:endParaRPr>
          </a:p>
          <a:p>
            <a:pPr marL="742950" indent="-2857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b="0" i="0" u="none" strike="noStrike">
                <a:solidFill>
                  <a:schemeClr val="accent4"/>
                </a:solidFill>
                <a:effectLst/>
                <a:latin typeface="Times New Roman" panose="02020603050405020304" pitchFamily="18" charset="0"/>
              </a:rPr>
              <a:t>Walter Garner finally fired</a:t>
            </a:r>
          </a:p>
          <a:p>
            <a:pPr marL="742950" indent="-2857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>
                <a:latin typeface="Times New Roman" panose="02020603050405020304" pitchFamily="18" charset="0"/>
              </a:rPr>
              <a:t>Owner</a:t>
            </a:r>
            <a:r>
              <a:rPr lang="en-US" sz="1600" b="0" i="0" u="none" strike="noStrike">
                <a:effectLst/>
                <a:latin typeface="Times New Roman" panose="02020603050405020304" pitchFamily="18" charset="0"/>
              </a:rPr>
              <a:t> offered her support for the victims as well as increased security and added a second training in hopes of creating a safer and more respectful workplace.</a:t>
            </a:r>
            <a:endParaRPr lang="en-US" sz="1600" b="0">
              <a:effectLst/>
            </a:endParaRPr>
          </a:p>
          <a:p>
            <a:br>
              <a:rPr lang="en-US" dirty="0"/>
            </a:b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7910D9-DABB-6B46-A69E-C774F1C360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6142" y="86627"/>
            <a:ext cx="2904429" cy="212507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2B1D8F5-E430-0D4E-B095-0B4F7AF960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9024" y="2395154"/>
            <a:ext cx="2661719" cy="266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8763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28109-C1FF-BC4C-A644-9A40992B64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627" y="86627"/>
            <a:ext cx="8643486" cy="760395"/>
          </a:xfrm>
        </p:spPr>
        <p:txBody>
          <a:bodyPr/>
          <a:lstStyle/>
          <a:p>
            <a:r>
              <a:rPr lang="en-US" sz="3200"/>
              <a:t>Unethical Working Conditions: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6BBC6A-CCA6-514F-AA45-DC49B58B32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218173" y="787755"/>
            <a:ext cx="5198783" cy="3782730"/>
          </a:xfrm>
        </p:spPr>
        <p:txBody>
          <a:bodyPr/>
          <a:lstStyle/>
          <a:p>
            <a:pPr marL="742950" indent="-2857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Times New Roman" panose="02020603050405020304" pitchFamily="18" charset="0"/>
              </a:rPr>
              <a:t>K</a:t>
            </a:r>
            <a:r>
              <a:rPr lang="en-US" sz="1800" b="0" i="0" u="none" strike="noStrike" dirty="0">
                <a:effectLst/>
                <a:latin typeface="Times New Roman" panose="02020603050405020304" pitchFamily="18" charset="0"/>
              </a:rPr>
              <a:t>nown for ignoring sexual assault allegations</a:t>
            </a:r>
          </a:p>
          <a:p>
            <a:pPr marL="742950" indent="-2857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effectLst/>
                <a:latin typeface="Times New Roman" panose="02020603050405020304" pitchFamily="18" charset="0"/>
              </a:rPr>
              <a:t>May of 2019 - 25 employees filed lawsuits against McDonald’s</a:t>
            </a:r>
          </a:p>
          <a:p>
            <a:pPr marL="742950" indent="-2857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effectLst/>
                <a:latin typeface="Times New Roman" panose="02020603050405020304" pitchFamily="18" charset="0"/>
              </a:rPr>
              <a:t>2019 - McDonald’s incorporated an anonymous hotline for employees to report unethical practices and actions within their restaurants</a:t>
            </a:r>
          </a:p>
          <a:p>
            <a:pPr marL="742950" indent="-2857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Times New Roman" panose="02020603050405020304" pitchFamily="18" charset="0"/>
              </a:rPr>
              <a:t>T</a:t>
            </a:r>
            <a:r>
              <a:rPr lang="en-US" sz="1800" b="0" i="0" u="none" strike="noStrike" dirty="0">
                <a:effectLst/>
                <a:latin typeface="Times New Roman" panose="02020603050405020304" pitchFamily="18" charset="0"/>
              </a:rPr>
              <a:t>here have been cases where those who did report were essentially reprimanded for disturbing the workplace.</a:t>
            </a:r>
          </a:p>
          <a:p>
            <a:pPr marL="742950" indent="-2857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Times New Roman" panose="02020603050405020304" pitchFamily="18" charset="0"/>
              </a:rPr>
              <a:t>T</a:t>
            </a:r>
            <a:r>
              <a:rPr lang="en-US" sz="1800" b="0" i="0" u="none" strike="noStrike" dirty="0">
                <a:effectLst/>
                <a:latin typeface="Times New Roman" panose="02020603050405020304" pitchFamily="18" charset="0"/>
              </a:rPr>
              <a:t>he McDonald’s Corporation has promised to “...include training in retaliation harassment, and anti-violence policies, annual crew and manager surveys, and a new process for reporting complaints” (</a:t>
            </a:r>
            <a:r>
              <a:rPr lang="en-US" sz="1800" b="0" i="0" u="none" strike="noStrike" dirty="0" err="1">
                <a:effectLst/>
                <a:latin typeface="Times New Roman" panose="02020603050405020304" pitchFamily="18" charset="0"/>
              </a:rPr>
              <a:t>Meisenzahl</a:t>
            </a:r>
            <a:r>
              <a:rPr lang="en-US" sz="1800" b="0" i="0" u="none" strike="noStrike" dirty="0">
                <a:effectLst/>
                <a:latin typeface="Times New Roman" panose="02020603050405020304" pitchFamily="18" charset="0"/>
              </a:rPr>
              <a:t>, 2021). </a:t>
            </a:r>
          </a:p>
          <a:p>
            <a:br>
              <a:rPr lang="en-US" dirty="0"/>
            </a:b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7EEE85-ACCE-9644-B883-C2B51ABAF3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5410" y="0"/>
            <a:ext cx="385859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4070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46"/>
          <p:cNvSpPr txBox="1"/>
          <p:nvPr/>
        </p:nvSpPr>
        <p:spPr>
          <a:xfrm>
            <a:off x="673425" y="835975"/>
            <a:ext cx="7918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431" name="Google Shape;431;p46"/>
          <p:cNvSpPr txBox="1"/>
          <p:nvPr/>
        </p:nvSpPr>
        <p:spPr>
          <a:xfrm>
            <a:off x="243825" y="678939"/>
            <a:ext cx="8777700" cy="3785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accent5"/>
                </a:solidFill>
                <a:latin typeface="Anton"/>
                <a:ea typeface="Anton"/>
                <a:cs typeface="Anton"/>
                <a:sym typeface="Anton"/>
              </a:rPr>
              <a:t>CSR Issue: </a:t>
            </a:r>
            <a:r>
              <a:rPr lang="en" sz="2000" dirty="0">
                <a:latin typeface="Arvo"/>
                <a:ea typeface="Arvo"/>
                <a:cs typeface="Arvo"/>
                <a:sym typeface="Arvo"/>
              </a:rPr>
              <a:t>Unethical Working Conditions</a:t>
            </a:r>
            <a:endParaRPr sz="2000" dirty="0">
              <a:solidFill>
                <a:schemeClr val="accent5"/>
              </a:solidFill>
              <a:latin typeface="Anton"/>
              <a:ea typeface="Anton"/>
              <a:cs typeface="Anton"/>
              <a:sym typeface="Anto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accent5"/>
              </a:solidFill>
              <a:latin typeface="Anton"/>
              <a:ea typeface="Anton"/>
              <a:cs typeface="Anton"/>
              <a:sym typeface="Anto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accent5"/>
                </a:solidFill>
                <a:latin typeface="Anton"/>
                <a:ea typeface="Anton"/>
                <a:cs typeface="Anton"/>
                <a:sym typeface="Anton"/>
              </a:rPr>
              <a:t>Stakeholders Impacted: </a:t>
            </a:r>
            <a:r>
              <a:rPr lang="en" sz="2000" dirty="0">
                <a:latin typeface="Arvo"/>
                <a:ea typeface="Arvo"/>
                <a:cs typeface="Arvo"/>
                <a:sym typeface="Arvo"/>
              </a:rPr>
              <a:t>Board of Directors, investors, management, governing bodies, and employees</a:t>
            </a:r>
            <a:endParaRPr sz="2000" dirty="0">
              <a:solidFill>
                <a:schemeClr val="accent5"/>
              </a:solidFill>
              <a:latin typeface="Anton"/>
              <a:ea typeface="Anton"/>
              <a:cs typeface="Anton"/>
              <a:sym typeface="Anto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accent5"/>
              </a:solidFill>
              <a:latin typeface="Anton"/>
              <a:ea typeface="Anton"/>
              <a:cs typeface="Anton"/>
              <a:sym typeface="Anto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accent5"/>
                </a:solidFill>
                <a:latin typeface="Anton"/>
                <a:ea typeface="Anton"/>
                <a:cs typeface="Anton"/>
                <a:sym typeface="Anton"/>
              </a:rPr>
              <a:t>Societal Consequence: </a:t>
            </a:r>
            <a:r>
              <a:rPr lang="en" sz="2000" dirty="0">
                <a:latin typeface="Arvo"/>
                <a:ea typeface="Arvo"/>
                <a:cs typeface="Arvo"/>
                <a:sym typeface="Arvo"/>
              </a:rPr>
              <a:t> Negatively influences other organizations to  tolerating unethical behavior and creates an unsafe work environment as the norm.</a:t>
            </a:r>
            <a:endParaRPr sz="2000" dirty="0">
              <a:solidFill>
                <a:schemeClr val="accent5"/>
              </a:solidFill>
              <a:latin typeface="Anton"/>
              <a:ea typeface="Anton"/>
              <a:cs typeface="Anton"/>
              <a:sym typeface="Anto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accent5"/>
              </a:solidFill>
              <a:latin typeface="Anton"/>
              <a:ea typeface="Anton"/>
              <a:cs typeface="Anton"/>
              <a:sym typeface="Anto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accent5"/>
                </a:solidFill>
                <a:latin typeface="Anton"/>
                <a:ea typeface="Anton"/>
                <a:cs typeface="Anton"/>
                <a:sym typeface="Anton"/>
              </a:rPr>
              <a:t>Recommendations:</a:t>
            </a:r>
            <a:r>
              <a:rPr lang="en" sz="2000" dirty="0">
                <a:solidFill>
                  <a:schemeClr val="accent5"/>
                </a:solidFill>
                <a:latin typeface="Arvo"/>
                <a:ea typeface="Arvo"/>
                <a:cs typeface="Arvo"/>
                <a:sym typeface="Arvo"/>
              </a:rPr>
              <a:t> </a:t>
            </a:r>
            <a:r>
              <a:rPr lang="en" sz="2000" dirty="0">
                <a:latin typeface="Arvo"/>
                <a:ea typeface="Arvo"/>
                <a:cs typeface="Arvo"/>
                <a:sym typeface="Arvo"/>
              </a:rPr>
              <a:t>Background checks, zero-tolerance policy, </a:t>
            </a:r>
            <a:r>
              <a:rPr lang="en" sz="2000">
                <a:latin typeface="Arvo"/>
                <a:ea typeface="Arvo"/>
                <a:cs typeface="Arvo"/>
                <a:sym typeface="Arvo"/>
              </a:rPr>
              <a:t>and increasing </a:t>
            </a:r>
            <a:r>
              <a:rPr lang="en" sz="2000" dirty="0">
                <a:latin typeface="Arvo"/>
                <a:ea typeface="Arvo"/>
                <a:cs typeface="Arvo"/>
                <a:sym typeface="Arvo"/>
              </a:rPr>
              <a:t>security cameras</a:t>
            </a:r>
            <a:endParaRPr sz="2000" dirty="0">
              <a:solidFill>
                <a:schemeClr val="accent5"/>
              </a:solidFill>
              <a:latin typeface="Arvo"/>
              <a:ea typeface="Arvo"/>
              <a:cs typeface="Arvo"/>
              <a:sym typeface="Arv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40"/>
          <p:cNvSpPr/>
          <p:nvPr/>
        </p:nvSpPr>
        <p:spPr>
          <a:xfrm>
            <a:off x="713225" y="1438275"/>
            <a:ext cx="7717500" cy="30195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40"/>
          <p:cNvSpPr txBox="1">
            <a:spLocks noGrp="1"/>
          </p:cNvSpPr>
          <p:nvPr>
            <p:ph type="ctrTitle"/>
          </p:nvPr>
        </p:nvSpPr>
        <p:spPr>
          <a:xfrm>
            <a:off x="1187550" y="415250"/>
            <a:ext cx="6768900" cy="65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chemeClr val="accent4"/>
                </a:solidFill>
              </a:rPr>
              <a:t>Corporate Bullying</a:t>
            </a:r>
            <a:endParaRPr sz="3000" dirty="0">
              <a:solidFill>
                <a:schemeClr val="accent4"/>
              </a:solidFill>
            </a:endParaRPr>
          </a:p>
        </p:txBody>
      </p:sp>
      <p:sp>
        <p:nvSpPr>
          <p:cNvPr id="296" name="Google Shape;296;p40"/>
          <p:cNvSpPr txBox="1">
            <a:spLocks noGrp="1"/>
          </p:cNvSpPr>
          <p:nvPr>
            <p:ph type="body" idx="4294967295"/>
          </p:nvPr>
        </p:nvSpPr>
        <p:spPr>
          <a:xfrm>
            <a:off x="1010125" y="1648700"/>
            <a:ext cx="7012800" cy="2589300"/>
          </a:xfrm>
          <a:prstGeom prst="rect">
            <a:avLst/>
          </a:prstGeom>
        </p:spPr>
        <p:txBody>
          <a:bodyPr spcFirstLastPara="1" wrap="square" lIns="91425" tIns="274300" rIns="91425" bIns="0" anchor="ctr" anchorCtr="0">
            <a:noAutofit/>
          </a:bodyPr>
          <a:lstStyle/>
          <a:p>
            <a:pPr marL="457200" lvl="0" indent="-5588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vo"/>
              <a:buChar char="●"/>
            </a:pPr>
            <a:r>
              <a:rPr lang="en" sz="1600" dirty="0"/>
              <a:t>The McDonald’s Corporation Franchises it’s restaurants</a:t>
            </a:r>
            <a:endParaRPr sz="1600" dirty="0"/>
          </a:p>
          <a:p>
            <a:pPr marL="457200" lvl="0" indent="-5588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Char char="●"/>
            </a:pPr>
            <a:r>
              <a:rPr lang="en" sz="1600" dirty="0"/>
              <a:t>Franchisees must follow a strict contract</a:t>
            </a:r>
            <a:endParaRPr sz="1600" dirty="0"/>
          </a:p>
          <a:p>
            <a:pPr marL="457200" lvl="0" indent="-5588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Char char="●"/>
            </a:pPr>
            <a:r>
              <a:rPr lang="en" sz="1600" dirty="0"/>
              <a:t>That contract requires them to use outdated machinery</a:t>
            </a:r>
            <a:endParaRPr sz="1600" dirty="0"/>
          </a:p>
          <a:p>
            <a:pPr marL="457200" lvl="0" indent="-5588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Char char="●"/>
            </a:pPr>
            <a:r>
              <a:rPr lang="en" sz="1600" dirty="0"/>
              <a:t>Franchisees are still responsible for maintenance costs!</a:t>
            </a:r>
            <a:endParaRPr sz="1600" dirty="0"/>
          </a:p>
          <a:p>
            <a:pPr marL="457200" lvl="0" indent="-5588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Char char="●"/>
            </a:pPr>
            <a:r>
              <a:rPr lang="en" sz="1600" dirty="0"/>
              <a:t>McDonalds pays less for new restaurants</a:t>
            </a:r>
            <a:endParaRPr sz="1600" dirty="0"/>
          </a:p>
          <a:p>
            <a:pPr marL="457200" lvl="0" indent="-5588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Char char="●"/>
            </a:pPr>
            <a:r>
              <a:rPr lang="en" sz="1600" dirty="0"/>
              <a:t>Franchisees are cheated out of potential profits</a:t>
            </a:r>
            <a:endParaRPr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41"/>
          <p:cNvSpPr/>
          <p:nvPr/>
        </p:nvSpPr>
        <p:spPr>
          <a:xfrm>
            <a:off x="4071775" y="466425"/>
            <a:ext cx="1000460" cy="1000469"/>
          </a:xfrm>
          <a:custGeom>
            <a:avLst/>
            <a:gdLst/>
            <a:ahLst/>
            <a:cxnLst/>
            <a:rect l="l" t="t" r="r" b="b"/>
            <a:pathLst>
              <a:path w="107173" h="107174" extrusionOk="0">
                <a:moveTo>
                  <a:pt x="53587" y="1"/>
                </a:moveTo>
                <a:cubicBezTo>
                  <a:pt x="23992" y="1"/>
                  <a:pt x="1" y="23992"/>
                  <a:pt x="1" y="53587"/>
                </a:cubicBezTo>
                <a:cubicBezTo>
                  <a:pt x="1" y="83182"/>
                  <a:pt x="23992" y="107174"/>
                  <a:pt x="53587" y="107174"/>
                </a:cubicBezTo>
                <a:cubicBezTo>
                  <a:pt x="83181" y="107174"/>
                  <a:pt x="107173" y="83182"/>
                  <a:pt x="107173" y="53587"/>
                </a:cubicBezTo>
                <a:cubicBezTo>
                  <a:pt x="107173" y="23992"/>
                  <a:pt x="83181" y="1"/>
                  <a:pt x="5358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41"/>
          <p:cNvSpPr txBox="1">
            <a:spLocks noGrp="1"/>
          </p:cNvSpPr>
          <p:nvPr>
            <p:ph type="subTitle" idx="1"/>
          </p:nvPr>
        </p:nvSpPr>
        <p:spPr>
          <a:xfrm flipH="1">
            <a:off x="2021100" y="2198825"/>
            <a:ext cx="5101800" cy="111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“It’s a huge money maker to have a customer that’s unable to make fundamental changes to their own equipment.”</a:t>
            </a:r>
            <a:endParaRPr/>
          </a:p>
        </p:txBody>
      </p:sp>
      <p:sp>
        <p:nvSpPr>
          <p:cNvPr id="303" name="Google Shape;303;p41"/>
          <p:cNvSpPr txBox="1"/>
          <p:nvPr/>
        </p:nvSpPr>
        <p:spPr>
          <a:xfrm>
            <a:off x="4149150" y="799225"/>
            <a:ext cx="845700" cy="9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75475" rIns="91425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20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“</a:t>
            </a:r>
            <a:endParaRPr sz="120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304" name="Google Shape;304;p41"/>
          <p:cNvSpPr txBox="1">
            <a:spLocks noGrp="1"/>
          </p:cNvSpPr>
          <p:nvPr>
            <p:ph type="ctrTitle"/>
          </p:nvPr>
        </p:nvSpPr>
        <p:spPr>
          <a:xfrm>
            <a:off x="2021100" y="4083087"/>
            <a:ext cx="51018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— JEREMY </a:t>
            </a:r>
            <a:r>
              <a:rPr lang="en">
                <a:solidFill>
                  <a:schemeClr val="accent1"/>
                </a:solidFill>
              </a:rPr>
              <a:t>O’SULLIVAN</a:t>
            </a:r>
            <a:endParaRPr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46"/>
          <p:cNvSpPr txBox="1"/>
          <p:nvPr/>
        </p:nvSpPr>
        <p:spPr>
          <a:xfrm>
            <a:off x="673425" y="835975"/>
            <a:ext cx="7918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431" name="Google Shape;431;p46"/>
          <p:cNvSpPr txBox="1"/>
          <p:nvPr/>
        </p:nvSpPr>
        <p:spPr>
          <a:xfrm>
            <a:off x="243825" y="940549"/>
            <a:ext cx="8777700" cy="326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accent5"/>
                </a:solidFill>
                <a:latin typeface="Anton"/>
                <a:ea typeface="Anton"/>
                <a:cs typeface="Anton"/>
                <a:sym typeface="Anton"/>
              </a:rPr>
              <a:t>CSR Issue: </a:t>
            </a:r>
            <a:r>
              <a:rPr lang="en-US" sz="2000" dirty="0">
                <a:latin typeface="Arvo"/>
                <a:ea typeface="Arvo"/>
                <a:cs typeface="Arvo"/>
                <a:sym typeface="Arvo"/>
              </a:rPr>
              <a:t>Corporate Bullying and Supplier Regulations</a:t>
            </a:r>
            <a:endParaRPr sz="2000" dirty="0">
              <a:solidFill>
                <a:schemeClr val="accent5"/>
              </a:solidFill>
              <a:latin typeface="Anton"/>
              <a:ea typeface="Anton"/>
              <a:cs typeface="Anton"/>
              <a:sym typeface="Anto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accent5"/>
              </a:solidFill>
              <a:latin typeface="Anton"/>
              <a:ea typeface="Anton"/>
              <a:cs typeface="Anton"/>
              <a:sym typeface="Anto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accent5"/>
                </a:solidFill>
                <a:latin typeface="Anton"/>
                <a:ea typeface="Anton"/>
                <a:cs typeface="Anton"/>
                <a:sym typeface="Anton"/>
              </a:rPr>
              <a:t>Stakeholders Impacted: </a:t>
            </a:r>
            <a:r>
              <a:rPr lang="en-US" sz="2000" dirty="0">
                <a:latin typeface="Arvo"/>
                <a:ea typeface="Arvo"/>
                <a:cs typeface="Arvo"/>
                <a:sym typeface="Arvo"/>
              </a:rPr>
              <a:t>Franchisees, Employees, Consumers</a:t>
            </a:r>
            <a:endParaRPr sz="2000" dirty="0">
              <a:solidFill>
                <a:schemeClr val="accent5"/>
              </a:solidFill>
              <a:latin typeface="Anton"/>
              <a:ea typeface="Anton"/>
              <a:cs typeface="Anton"/>
              <a:sym typeface="Anto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accent5"/>
              </a:solidFill>
              <a:latin typeface="Anton"/>
              <a:ea typeface="Anton"/>
              <a:cs typeface="Anton"/>
              <a:sym typeface="Anto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accent5"/>
                </a:solidFill>
                <a:latin typeface="Anton"/>
                <a:ea typeface="Anton"/>
                <a:cs typeface="Anton"/>
                <a:sym typeface="Anton"/>
              </a:rPr>
              <a:t>Societal Consequence: </a:t>
            </a:r>
            <a:r>
              <a:rPr lang="en" sz="2000" dirty="0">
                <a:latin typeface="Arvo"/>
                <a:ea typeface="Arvo"/>
                <a:cs typeface="Arvo"/>
                <a:sym typeface="Arvo"/>
              </a:rPr>
              <a:t> </a:t>
            </a:r>
            <a:r>
              <a:rPr lang="en-US" sz="2000" dirty="0">
                <a:latin typeface="Arvo"/>
                <a:ea typeface="Arvo"/>
                <a:cs typeface="Arvo"/>
                <a:sym typeface="Arvo"/>
              </a:rPr>
              <a:t>Higher Maintenance Costs, Damaged Reputation, Increased stress, Lack of Safety, Lack of Variety, Lack of Reliability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accent5"/>
              </a:solidFill>
              <a:latin typeface="Anton"/>
              <a:ea typeface="Anton"/>
              <a:cs typeface="Anton"/>
              <a:sym typeface="Anto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accent5"/>
                </a:solidFill>
                <a:latin typeface="Anton"/>
                <a:ea typeface="Anton"/>
                <a:cs typeface="Anton"/>
                <a:sym typeface="Anton"/>
              </a:rPr>
              <a:t>Recommendations:</a:t>
            </a:r>
            <a:r>
              <a:rPr lang="en-US" sz="2000" dirty="0">
                <a:solidFill>
                  <a:schemeClr val="accent5"/>
                </a:solidFill>
                <a:latin typeface="Arvo"/>
                <a:ea typeface="Arvo"/>
                <a:cs typeface="Arvo"/>
                <a:sym typeface="Arvo"/>
              </a:rPr>
              <a:t> </a:t>
            </a:r>
            <a:r>
              <a:rPr lang="en-US" sz="2000" dirty="0">
                <a:latin typeface="Arvo"/>
                <a:ea typeface="Arvo"/>
                <a:cs typeface="Arvo"/>
                <a:sym typeface="Arvo"/>
              </a:rPr>
              <a:t>Open supplier contracts for bid! The resulting competition could return even more than the money saved on the outdated machinery.</a:t>
            </a:r>
            <a:endParaRPr dirty="0">
              <a:latin typeface="Anton"/>
              <a:ea typeface="Anton"/>
              <a:cs typeface="Anton"/>
              <a:sym typeface="Anton"/>
            </a:endParaRPr>
          </a:p>
        </p:txBody>
      </p:sp>
    </p:spTree>
    <p:extLst>
      <p:ext uri="{BB962C8B-B14F-4D97-AF65-F5344CB8AC3E}">
        <p14:creationId xmlns:p14="http://schemas.microsoft.com/office/powerpoint/2010/main" val="28598422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48"/>
          <p:cNvSpPr/>
          <p:nvPr/>
        </p:nvSpPr>
        <p:spPr>
          <a:xfrm>
            <a:off x="713225" y="1438275"/>
            <a:ext cx="7717500" cy="30195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7" name="Google Shape;457;p48"/>
          <p:cNvSpPr txBox="1">
            <a:spLocks noGrp="1"/>
          </p:cNvSpPr>
          <p:nvPr>
            <p:ph type="ctrTitle"/>
          </p:nvPr>
        </p:nvSpPr>
        <p:spPr>
          <a:xfrm>
            <a:off x="723125" y="415275"/>
            <a:ext cx="7717500" cy="65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chemeClr val="accent4"/>
                </a:solidFill>
              </a:rPr>
              <a:t>Data and Technology Practices</a:t>
            </a:r>
            <a:endParaRPr sz="3000" dirty="0">
              <a:solidFill>
                <a:schemeClr val="accent4"/>
              </a:solidFill>
            </a:endParaRPr>
          </a:p>
        </p:txBody>
      </p:sp>
      <p:sp>
        <p:nvSpPr>
          <p:cNvPr id="458" name="Google Shape;458;p48"/>
          <p:cNvSpPr txBox="1">
            <a:spLocks noGrp="1"/>
          </p:cNvSpPr>
          <p:nvPr>
            <p:ph type="body" idx="4294967295"/>
          </p:nvPr>
        </p:nvSpPr>
        <p:spPr>
          <a:xfrm>
            <a:off x="809225" y="1494288"/>
            <a:ext cx="7545300" cy="2679900"/>
          </a:xfrm>
          <a:prstGeom prst="rect">
            <a:avLst/>
          </a:prstGeom>
        </p:spPr>
        <p:txBody>
          <a:bodyPr spcFirstLastPara="1" wrap="square" lIns="91425" tIns="274300" rIns="91425" bIns="0" anchor="ctr" anchorCtr="0">
            <a:noAutofit/>
          </a:bodyPr>
          <a:lstStyle/>
          <a:p>
            <a:pPr marL="457200" lvl="0" indent="-5588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vo"/>
              <a:buChar char="●"/>
            </a:pPr>
            <a:r>
              <a:rPr lang="en" sz="1600" dirty="0"/>
              <a:t>Deceptive data collection strategies and policies.</a:t>
            </a:r>
            <a:endParaRPr sz="1600" dirty="0"/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 dirty="0"/>
              <a:t>Buying habits and identifying information.</a:t>
            </a:r>
            <a:endParaRPr sz="1600" dirty="0"/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 dirty="0"/>
              <a:t>Geolocation data.</a:t>
            </a:r>
            <a:endParaRPr sz="1600" dirty="0"/>
          </a:p>
          <a:p>
            <a:pPr marL="457200" lvl="0" indent="-5588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Char char="●"/>
            </a:pPr>
            <a:r>
              <a:rPr lang="en" sz="1600" dirty="0"/>
              <a:t>Use of targeted advertising and AI to market to consumer populations.</a:t>
            </a:r>
            <a:endParaRPr sz="1600" dirty="0"/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 dirty="0"/>
              <a:t>While not the implementer, use of services is still questionable.</a:t>
            </a:r>
            <a:endParaRPr sz="1600" dirty="0"/>
          </a:p>
          <a:p>
            <a:pPr marL="457200" lvl="0" indent="-5588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Char char="●"/>
            </a:pPr>
            <a:r>
              <a:rPr lang="en" sz="1600" dirty="0"/>
              <a:t>Overall questionable processes regarding customer wellbeing.</a:t>
            </a:r>
            <a:endParaRPr sz="1600" dirty="0"/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 dirty="0"/>
              <a:t>Putting bottom line profit over consumer stakeholders.</a:t>
            </a:r>
            <a:endParaRPr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49"/>
          <p:cNvSpPr txBox="1"/>
          <p:nvPr/>
        </p:nvSpPr>
        <p:spPr>
          <a:xfrm>
            <a:off x="673425" y="835975"/>
            <a:ext cx="7918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464" name="Google Shape;464;p49"/>
          <p:cNvSpPr txBox="1"/>
          <p:nvPr/>
        </p:nvSpPr>
        <p:spPr>
          <a:xfrm>
            <a:off x="249962" y="525051"/>
            <a:ext cx="8777700" cy="4093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accent5"/>
                </a:solidFill>
                <a:latin typeface="Anton"/>
                <a:ea typeface="Anton"/>
                <a:cs typeface="Anton"/>
                <a:sym typeface="Anton"/>
              </a:rPr>
              <a:t>CSR Issue: </a:t>
            </a:r>
            <a:r>
              <a:rPr lang="en" sz="2000" dirty="0">
                <a:latin typeface="Arvo"/>
                <a:ea typeface="Arvo"/>
                <a:cs typeface="Arvo"/>
                <a:sym typeface="Arvo"/>
              </a:rPr>
              <a:t>Data and Technology Practices</a:t>
            </a:r>
            <a:endParaRPr sz="2000" dirty="0">
              <a:solidFill>
                <a:schemeClr val="accent5"/>
              </a:solidFill>
              <a:latin typeface="Anton"/>
              <a:ea typeface="Anton"/>
              <a:cs typeface="Anton"/>
              <a:sym typeface="Anto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accent5"/>
              </a:solidFill>
              <a:latin typeface="Anton"/>
              <a:ea typeface="Anton"/>
              <a:cs typeface="Anton"/>
              <a:sym typeface="Anto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accent5"/>
                </a:solidFill>
                <a:latin typeface="Anton"/>
                <a:ea typeface="Anton"/>
                <a:cs typeface="Anton"/>
                <a:sym typeface="Anton"/>
              </a:rPr>
              <a:t>Stakeholders Impacted: </a:t>
            </a:r>
            <a:r>
              <a:rPr lang="en" sz="2000" dirty="0">
                <a:latin typeface="Arvo"/>
                <a:ea typeface="Arvo"/>
                <a:cs typeface="Arvo"/>
                <a:sym typeface="Arvo"/>
              </a:rPr>
              <a:t>Board of Directors, investors, management, employees, and customer populations.</a:t>
            </a:r>
            <a:endParaRPr sz="2000" dirty="0">
              <a:solidFill>
                <a:schemeClr val="accent5"/>
              </a:solidFill>
              <a:latin typeface="Anton"/>
              <a:ea typeface="Anton"/>
              <a:cs typeface="Anton"/>
              <a:sym typeface="Anto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accent5"/>
              </a:solidFill>
              <a:latin typeface="Anton"/>
              <a:ea typeface="Anton"/>
              <a:cs typeface="Anton"/>
              <a:sym typeface="Anto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accent5"/>
                </a:solidFill>
                <a:latin typeface="Anton"/>
                <a:ea typeface="Anton"/>
                <a:cs typeface="Anton"/>
                <a:sym typeface="Anton"/>
              </a:rPr>
              <a:t>Societal Consequence: </a:t>
            </a:r>
            <a:r>
              <a:rPr lang="en" sz="2000" dirty="0">
                <a:latin typeface="Arvo"/>
                <a:ea typeface="Arvo"/>
                <a:cs typeface="Arvo"/>
                <a:sym typeface="Arvo"/>
              </a:rPr>
              <a:t> Advertising: Primarily long-term in scope and is most dangerous to influential population groups such as children or teenagers.</a:t>
            </a:r>
            <a:endParaRPr sz="2000" dirty="0">
              <a:solidFill>
                <a:schemeClr val="accent5"/>
              </a:solidFill>
              <a:latin typeface="Anton"/>
              <a:ea typeface="Anton"/>
              <a:cs typeface="Anton"/>
              <a:sym typeface="Anto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accent5"/>
              </a:solidFill>
              <a:latin typeface="Anton"/>
              <a:ea typeface="Anton"/>
              <a:cs typeface="Anton"/>
              <a:sym typeface="Anto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accent5"/>
                </a:solidFill>
                <a:latin typeface="Anton"/>
                <a:ea typeface="Anton"/>
                <a:cs typeface="Anton"/>
                <a:sym typeface="Anton"/>
              </a:rPr>
              <a:t>Recommendations:</a:t>
            </a:r>
            <a:r>
              <a:rPr lang="en" sz="2000" dirty="0">
                <a:solidFill>
                  <a:schemeClr val="accent5"/>
                </a:solidFill>
                <a:latin typeface="Arvo"/>
                <a:ea typeface="Arvo"/>
                <a:cs typeface="Arvo"/>
                <a:sym typeface="Arvo"/>
              </a:rPr>
              <a:t> </a:t>
            </a:r>
            <a:r>
              <a:rPr lang="en" sz="2000" dirty="0">
                <a:latin typeface="Arvo"/>
                <a:ea typeface="Arvo"/>
                <a:cs typeface="Arvo"/>
                <a:sym typeface="Arvo"/>
              </a:rPr>
              <a:t>Establish more appropriate policies regarding data transparency to customers. Lead by example and allow granular data control. Possible rewards systems for forthcoming data access.</a:t>
            </a:r>
            <a:endParaRPr sz="2000" dirty="0">
              <a:solidFill>
                <a:schemeClr val="accent5"/>
              </a:solidFill>
              <a:latin typeface="Arvo"/>
              <a:ea typeface="Arvo"/>
              <a:cs typeface="Arvo"/>
              <a:sym typeface="Arv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51"/>
          <p:cNvSpPr txBox="1">
            <a:spLocks noGrp="1"/>
          </p:cNvSpPr>
          <p:nvPr>
            <p:ph type="body" idx="1"/>
          </p:nvPr>
        </p:nvSpPr>
        <p:spPr>
          <a:xfrm>
            <a:off x="724200" y="1228675"/>
            <a:ext cx="7695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spcBef>
                <a:spcPts val="1600"/>
              </a:spcBef>
              <a:spcAft>
                <a:spcPts val="0"/>
              </a:spcAft>
              <a:buSzPts val="2000"/>
              <a:buChar char="●"/>
            </a:pPr>
            <a:r>
              <a:rPr lang="en" sz="2000" dirty="0"/>
              <a:t>Innovation</a:t>
            </a:r>
            <a:endParaRPr sz="2000" dirty="0"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 sz="2000" dirty="0"/>
              <a:t>Ordering kiosks, order ahead</a:t>
            </a:r>
            <a:endParaRPr sz="2000" dirty="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 dirty="0"/>
              <a:t>Automation</a:t>
            </a:r>
            <a:endParaRPr sz="2000" dirty="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 dirty="0"/>
              <a:t>Efficiency</a:t>
            </a:r>
            <a:endParaRPr sz="2000" dirty="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 dirty="0"/>
              <a:t>General standards/policies are</a:t>
            </a:r>
            <a:br>
              <a:rPr lang="en" sz="2000" dirty="0"/>
            </a:br>
            <a:r>
              <a:rPr lang="en" sz="2000" dirty="0"/>
              <a:t>as expected but need to be more strict</a:t>
            </a:r>
            <a:endParaRPr sz="2000"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2000" dirty="0"/>
          </a:p>
        </p:txBody>
      </p:sp>
      <p:sp>
        <p:nvSpPr>
          <p:cNvPr id="490" name="Google Shape;490;p51"/>
          <p:cNvSpPr txBox="1">
            <a:spLocks noGrp="1"/>
          </p:cNvSpPr>
          <p:nvPr>
            <p:ph type="ctrTitle"/>
          </p:nvPr>
        </p:nvSpPr>
        <p:spPr>
          <a:xfrm>
            <a:off x="1187550" y="208796"/>
            <a:ext cx="6768900" cy="65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dirty="0"/>
              <a:t>Overall McDonald’s Success</a:t>
            </a:r>
            <a:endParaRPr sz="3000" dirty="0"/>
          </a:p>
        </p:txBody>
      </p:sp>
      <p:pic>
        <p:nvPicPr>
          <p:cNvPr id="5122" name="Picture 2" descr="McDonald's Says Goodbye Cashiers, Hello Kiosks">
            <a:extLst>
              <a:ext uri="{FF2B5EF4-FFF2-40B4-BE49-F238E27FC236}">
                <a16:creationId xmlns:a16="http://schemas.microsoft.com/office/drawing/2014/main" id="{0623C2C0-218D-2E40-A58E-9A646CEB44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5866" y="1155417"/>
            <a:ext cx="2978943" cy="1942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McDonald's - Apps on Google Play">
            <a:extLst>
              <a:ext uri="{FF2B5EF4-FFF2-40B4-BE49-F238E27FC236}">
                <a16:creationId xmlns:a16="http://schemas.microsoft.com/office/drawing/2014/main" id="{F8698E2A-8EF8-DB4A-A17A-8A27D0A05B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4304" y="3214609"/>
            <a:ext cx="1745496" cy="1745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53"/>
          <p:cNvSpPr txBox="1">
            <a:spLocks noGrp="1"/>
          </p:cNvSpPr>
          <p:nvPr>
            <p:ph type="body" idx="1"/>
          </p:nvPr>
        </p:nvSpPr>
        <p:spPr>
          <a:xfrm>
            <a:off x="724200" y="1228675"/>
            <a:ext cx="7695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What are your overall recommendations?</a:t>
            </a:r>
            <a:endParaRPr sz="2000" dirty="0"/>
          </a:p>
          <a:p>
            <a:pPr marL="457200" lvl="0" indent="-355600" algn="l" rtl="0">
              <a:spcBef>
                <a:spcPts val="1600"/>
              </a:spcBef>
              <a:spcAft>
                <a:spcPts val="0"/>
              </a:spcAft>
              <a:buSzPts val="2000"/>
              <a:buChar char="●"/>
            </a:pPr>
            <a:r>
              <a:rPr lang="en" sz="2000" dirty="0"/>
              <a:t>Prioritize the well-being of their employees as critical stakeholders.</a:t>
            </a:r>
            <a:endParaRPr sz="2000" dirty="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 dirty="0"/>
              <a:t>Establish a zero-tolerance policy.</a:t>
            </a:r>
            <a:endParaRPr sz="2000" dirty="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 dirty="0"/>
              <a:t>Decrease room for ambiguity in the code of conduct.</a:t>
            </a:r>
            <a:endParaRPr sz="2000" dirty="0"/>
          </a:p>
        </p:txBody>
      </p:sp>
      <p:sp>
        <p:nvSpPr>
          <p:cNvPr id="502" name="Google Shape;502;p53"/>
          <p:cNvSpPr txBox="1">
            <a:spLocks noGrp="1"/>
          </p:cNvSpPr>
          <p:nvPr>
            <p:ph type="ctrTitle"/>
          </p:nvPr>
        </p:nvSpPr>
        <p:spPr>
          <a:xfrm>
            <a:off x="1187550" y="415250"/>
            <a:ext cx="6768900" cy="65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dirty="0"/>
              <a:t>Overall Conclusions</a:t>
            </a:r>
          </a:p>
        </p:txBody>
      </p:sp>
      <p:pic>
        <p:nvPicPr>
          <p:cNvPr id="4" name="Google Shape;231;p31">
            <a:extLst>
              <a:ext uri="{FF2B5EF4-FFF2-40B4-BE49-F238E27FC236}">
                <a16:creationId xmlns:a16="http://schemas.microsoft.com/office/drawing/2014/main" id="{462569EE-8B28-EB44-8514-32D64CE9A1E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b="64412"/>
          <a:stretch/>
        </p:blipFill>
        <p:spPr>
          <a:xfrm>
            <a:off x="5181000" y="3403598"/>
            <a:ext cx="2891667" cy="1532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231;p31">
            <a:extLst>
              <a:ext uri="{FF2B5EF4-FFF2-40B4-BE49-F238E27FC236}">
                <a16:creationId xmlns:a16="http://schemas.microsoft.com/office/drawing/2014/main" id="{075B6B30-824C-A84B-8E68-7C42B2FBC4F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98" t="73657" r="-298" b="-170"/>
          <a:stretch/>
        </p:blipFill>
        <p:spPr>
          <a:xfrm>
            <a:off x="1187550" y="3403599"/>
            <a:ext cx="3145667" cy="15324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54"/>
          <p:cNvSpPr txBox="1">
            <a:spLocks noGrp="1"/>
          </p:cNvSpPr>
          <p:nvPr>
            <p:ph type="ctrTitle"/>
          </p:nvPr>
        </p:nvSpPr>
        <p:spPr>
          <a:xfrm>
            <a:off x="1187550" y="1517897"/>
            <a:ext cx="6768900" cy="65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/>
              <a:t>Thank you</a:t>
            </a:r>
            <a:endParaRPr sz="8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accent1"/>
                </a:solidFill>
              </a:rPr>
              <a:t>Any Questions?</a:t>
            </a:r>
            <a:endParaRPr sz="34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aw Center by Slidesgo">
  <a:themeElements>
    <a:clrScheme name="Simple Light">
      <a:dk1>
        <a:srgbClr val="F3F3F3"/>
      </a:dk1>
      <a:lt1>
        <a:srgbClr val="F7F2E2"/>
      </a:lt1>
      <a:dk2>
        <a:srgbClr val="E2D9C3"/>
      </a:dk2>
      <a:lt2>
        <a:srgbClr val="FFC200"/>
      </a:lt2>
      <a:accent1>
        <a:srgbClr val="F09800"/>
      </a:accent1>
      <a:accent2>
        <a:srgbClr val="953F2C"/>
      </a:accent2>
      <a:accent3>
        <a:srgbClr val="65251A"/>
      </a:accent3>
      <a:accent4>
        <a:srgbClr val="3C3F4E"/>
      </a:accent4>
      <a:accent5>
        <a:srgbClr val="333644"/>
      </a:accent5>
      <a:accent6>
        <a:srgbClr val="201F2F"/>
      </a:accent6>
      <a:hlink>
        <a:srgbClr val="F3F3F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419B1BE2BD0424096EA0A42199E123F" ma:contentTypeVersion="4" ma:contentTypeDescription="Create a new document." ma:contentTypeScope="" ma:versionID="3b30d65414bd364128ded56b0ad76ebd">
  <xsd:schema xmlns:xsd="http://www.w3.org/2001/XMLSchema" xmlns:xs="http://www.w3.org/2001/XMLSchema" xmlns:p="http://schemas.microsoft.com/office/2006/metadata/properties" xmlns:ns2="4cf426d9-8359-4564-8348-67502ad6594a" targetNamespace="http://schemas.microsoft.com/office/2006/metadata/properties" ma:root="true" ma:fieldsID="a03bf384c0c9b26f9b1f2a3e8a5a3020" ns2:_="">
    <xsd:import namespace="4cf426d9-8359-4564-8348-67502ad659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f426d9-8359-4564-8348-67502ad6594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047FFE9-299F-43F6-906F-766985F588F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090BD2E-38CC-4B61-99B4-E2E8ED120845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F136B714-B7CA-4ECC-9F16-11292F87898B}">
  <ds:schemaRefs>
    <ds:schemaRef ds:uri="4cf426d9-8359-4564-8348-67502ad6594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567</TotalTime>
  <Words>1055</Words>
  <Application>Microsoft Macintosh PowerPoint</Application>
  <PresentationFormat>On-screen Show (16:9)</PresentationFormat>
  <Paragraphs>163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2" baseType="lpstr">
      <vt:lpstr>Fira Sans Extra Condensed Medium</vt:lpstr>
      <vt:lpstr>Arvo</vt:lpstr>
      <vt:lpstr>Times New Roman</vt:lpstr>
      <vt:lpstr>Glegoo</vt:lpstr>
      <vt:lpstr>Kirang Haerang</vt:lpstr>
      <vt:lpstr>Anton</vt:lpstr>
      <vt:lpstr>Overpass Light</vt:lpstr>
      <vt:lpstr>Palanquin Dark</vt:lpstr>
      <vt:lpstr>Arial</vt:lpstr>
      <vt:lpstr>Law Center by Slidesgo</vt:lpstr>
      <vt:lpstr>CSR &amp; McDonald’s</vt:lpstr>
      <vt:lpstr>PowerPoint Presentation</vt:lpstr>
      <vt:lpstr>McDonald’s: Background</vt:lpstr>
      <vt:lpstr>McDonald’s: Background</vt:lpstr>
      <vt:lpstr>PowerPoint Presentation</vt:lpstr>
      <vt:lpstr>PowerPoint Presentation</vt:lpstr>
      <vt:lpstr>Hundreds of policies, but most are legal protection, and for the bottom of the leadership hierarchy.  Policy is to follow the law, with some relevant additions.  Standout Policies: Product Safety Whistleblower Protection Employment Practices Acting in Best Interests Conflicts of Interest Corporate and Social Responsibility Fair Competition and Antitrust </vt:lpstr>
      <vt:lpstr>Aimed at producing effective leaders from top-down within the organization’s structure. Typically start with regional personnel not senior leadership. Training courses for prospective branch managers offered abundantly. Training the managers  Points of emphasis:  Effective Task Delegation Maintaining Effective Hierarchical Communication Establish Protections for Confidential Information Data Privacy (External to Organization) for Employees &amp; Trade Secrets </vt:lpstr>
      <vt:lpstr>Rules and regulations aimed to sponsor moral operation of employees:  Uphold the principles of the McDonald's Corporation. Maintain high standards for work and business conduct. Know/utilize the Business Integrity phone line. Fulfill the rigorous expectations for safety and quality. Fulfill the protection of trade secrets. Know reporting retaliation protections. Comprehend human right provisions.</vt:lpstr>
      <vt:lpstr>Successes: Consistency   Brand Saturation and Penetration Automation of Process/Technologies Approach of Modernizing Tradition: Breakfast Menu  Challenges/Failures: Wasteful Practices Environmental Considerations General Consideration of Health Impact</vt:lpstr>
      <vt:lpstr>PowerPoint Presentation</vt:lpstr>
      <vt:lpstr>Unethical Working Conditions:</vt:lpstr>
      <vt:lpstr>Unethical Working Conditions:</vt:lpstr>
      <vt:lpstr>PowerPoint Presentation</vt:lpstr>
      <vt:lpstr>Corporate Bullying</vt:lpstr>
      <vt:lpstr>— JEREMY O’SULLIVAN</vt:lpstr>
      <vt:lpstr>PowerPoint Presentation</vt:lpstr>
      <vt:lpstr>Data and Technology Practices</vt:lpstr>
      <vt:lpstr>PowerPoint Presentation</vt:lpstr>
      <vt:lpstr>Overall McDonald’s Success</vt:lpstr>
      <vt:lpstr>Overall Conclusions</vt:lpstr>
      <vt:lpstr>Thank you Any Questions?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Ethics &amp; McDonald’s</dc:title>
  <cp:lastModifiedBy>Rogerson, Jack</cp:lastModifiedBy>
  <cp:revision>5</cp:revision>
  <dcterms:modified xsi:type="dcterms:W3CDTF">2022-11-21T22:43:43Z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0x0101005419B1BE2BD0424096EA0A42199E123F</vt:lpwstr>
  </property>
</Properties>
</file>