
<file path=[Content_Types].xml><?xml version="1.0" encoding="utf-8"?>
<Types xmlns="http://schemas.openxmlformats.org/package/2006/content-types">
  <Default Extension="fntdata" ContentType="application/x-fontdata"/>
  <Default Extension="jpe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Farmer Market" panose="020B0604020202020204" charset="-128"/>
      <p:regular r:id="rId16"/>
    </p:embeddedFont>
    <p:embeddedFont>
      <p:font typeface="Handyman"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766639-2F14-18C6-BD2E-B1ECE84906D3}" v="1" dt="2024-04-01T23:42:05.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Handyman" panose="020B0604020202020204" charset="0"/>
              </a:defRPr>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atin typeface="Handyman" panose="020B0604020202020204" charset="0"/>
              </a:defRPr>
            </a:lvl1pPr>
          </a:lstStyle>
          <a:p>
            <a:fld id="{B7268E1E-0E44-426D-905E-8AD9B19D2182}" type="datetimeFigureOut">
              <a:rPr lang="cs-CZ" smtClean="0"/>
              <a:pPr/>
              <a:t>03.04.2024</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cs-CZ"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atin typeface="Handyman" panose="020B0604020202020204" charset="0"/>
              </a:defRPr>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atin typeface="Handyman" panose="020B0604020202020204" charset="0"/>
              </a:defRPr>
            </a:lvl1pPr>
          </a:lstStyle>
          <a:p>
            <a:fld id="{871B2431-D351-4C6E-A3CF-9DFAC0E3E050}" type="slidenum">
              <a:rPr lang="cs-CZ" smtClean="0"/>
              <a:pPr/>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Handyman" panose="020B0604020202020204" charset="0"/>
        <a:ea typeface="+mn-ea"/>
        <a:cs typeface="+mn-cs"/>
      </a:defRPr>
    </a:lvl1pPr>
    <a:lvl2pPr marL="457200" algn="l" defTabSz="914400" rtl="0" eaLnBrk="1" latinLnBrk="0" hangingPunct="1">
      <a:defRPr sz="1200" kern="1200">
        <a:solidFill>
          <a:schemeClr val="tx1"/>
        </a:solidFill>
        <a:latin typeface="Handyman" panose="020B0604020202020204" charset="0"/>
        <a:ea typeface="+mn-ea"/>
        <a:cs typeface="+mn-cs"/>
      </a:defRPr>
    </a:lvl2pPr>
    <a:lvl3pPr marL="914400" algn="l" defTabSz="914400" rtl="0" eaLnBrk="1" latinLnBrk="0" hangingPunct="1">
      <a:defRPr sz="1200" kern="1200">
        <a:solidFill>
          <a:schemeClr val="tx1"/>
        </a:solidFill>
        <a:latin typeface="Handyman" panose="020B0604020202020204" charset="0"/>
        <a:ea typeface="+mn-ea"/>
        <a:cs typeface="+mn-cs"/>
      </a:defRPr>
    </a:lvl3pPr>
    <a:lvl4pPr marL="1371600" algn="l" defTabSz="914400" rtl="0" eaLnBrk="1" latinLnBrk="0" hangingPunct="1">
      <a:defRPr sz="1200" kern="1200">
        <a:solidFill>
          <a:schemeClr val="tx1"/>
        </a:solidFill>
        <a:latin typeface="Handyman" panose="020B0604020202020204" charset="0"/>
        <a:ea typeface="+mn-ea"/>
        <a:cs typeface="+mn-cs"/>
      </a:defRPr>
    </a:lvl4pPr>
    <a:lvl5pPr marL="1828800" algn="l" defTabSz="914400" rtl="0" eaLnBrk="1" latinLnBrk="0" hangingPunct="1">
      <a:defRPr sz="1200" kern="1200">
        <a:solidFill>
          <a:schemeClr val="tx1"/>
        </a:solidFill>
        <a:latin typeface="Handyman" panose="020B060402020202020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Hello everyone - my name is owen chase and I am the founder and operator of just for fun farms where I grow microgreens from sweet to spicy meeting your nutritional needs</a:t>
            </a:r>
          </a:p>
          <a:p>
            <a:endParaRPr lang="en-US"/>
          </a:p>
          <a:p>
            <a:endParaRPr lang="en-US"/>
          </a:p>
          <a:p>
            <a:r>
              <a:rPr lang="en-US"/>
              <a:t>I hope you enjoyed my microgreens salad at lunch!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Updated story </a:t>
            </a:r>
          </a:p>
          <a:p>
            <a:endParaRPr lang="en-US" dirty="0"/>
          </a:p>
          <a:p>
            <a:endParaRPr lang="en-US" dirty="0"/>
          </a:p>
          <a:p>
            <a:r>
              <a:rPr lang="en-US" dirty="0"/>
              <a:t>when I was a kid my mom was always nagging me to me get outside and to help her in the garden </a:t>
            </a:r>
          </a:p>
          <a:p>
            <a:endParaRPr lang="en-US" dirty="0"/>
          </a:p>
          <a:p>
            <a:r>
              <a:rPr lang="en-US" dirty="0"/>
              <a:t>- its a chore and </a:t>
            </a:r>
            <a:r>
              <a:rPr lang="en-US" dirty="0" err="1"/>
              <a:t>i</a:t>
            </a:r>
            <a:r>
              <a:rPr lang="en-US" dirty="0"/>
              <a:t> just wanted to play videogames</a:t>
            </a:r>
          </a:p>
          <a:p>
            <a:r>
              <a:rPr lang="en-US" dirty="0"/>
              <a:t>- all changed in 2019 first job with urban agriculture</a:t>
            </a:r>
          </a:p>
          <a:p>
            <a:r>
              <a:rPr lang="en-US" dirty="0"/>
              <a:t>- sparked a passion in me for growing food and feeding the community</a:t>
            </a:r>
          </a:p>
          <a:p>
            <a:r>
              <a:rPr lang="en-US" dirty="0"/>
              <a:t>- in college take this passion with me - in 2023 I discovered MICROGREENS a young nutrient dense vegetable that can be grown in doors, year round.</a:t>
            </a:r>
          </a:p>
          <a:p>
            <a:endParaRPr lang="en-US" dirty="0"/>
          </a:p>
          <a:p>
            <a:r>
              <a:rPr lang="en-US" dirty="0"/>
              <a:t>At this time I was growing for friends, family and for the woo fridges, but by the end of the year I had started selling at the </a:t>
            </a:r>
            <a:r>
              <a:rPr lang="en-US" dirty="0" err="1"/>
              <a:t>clark</a:t>
            </a:r>
            <a:r>
              <a:rPr lang="en-US" dirty="0"/>
              <a:t> pop up and I got my first grow rack.</a:t>
            </a:r>
          </a:p>
          <a:p>
            <a:endParaRPr lang="en-US" dirty="0"/>
          </a:p>
          <a:p>
            <a:r>
              <a:rPr lang="en-US" dirty="0"/>
              <a:t>So far this year I made my first sales to other businesses such as </a:t>
            </a:r>
            <a:r>
              <a:rPr lang="en-US" dirty="0" err="1"/>
              <a:t>WooJuice</a:t>
            </a:r>
            <a:r>
              <a:rPr lang="en-US" dirty="0"/>
              <a:t> and Wooden Bar</a:t>
            </a:r>
          </a:p>
          <a:p>
            <a:endParaRPr lang="en-US" dirty="0"/>
          </a:p>
          <a:p>
            <a:r>
              <a:rPr lang="en-US" dirty="0"/>
              <a:t>- and I started my subscription program where people can sign up for </a:t>
            </a:r>
            <a:r>
              <a:rPr lang="en-US" dirty="0" err="1"/>
              <a:t>reoccuring</a:t>
            </a:r>
            <a:r>
              <a:rPr lang="en-US" dirty="0"/>
              <a:t> orders to be delivered to their home every week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started growing microgreens because I realized that our current food system has some flaws</a:t>
            </a:r>
          </a:p>
          <a:p>
            <a:endParaRPr lang="en-US"/>
          </a:p>
          <a:p>
            <a:r>
              <a:rPr lang="en-US"/>
              <a:t>Its hard to access fresh fruits and vegetables. </a:t>
            </a:r>
          </a:p>
          <a:p>
            <a:r>
              <a:rPr lang="en-US"/>
              <a:t>almost 20% of households in MA are food insecure. If you dont have these foods in your diet</a:t>
            </a:r>
          </a:p>
          <a:p>
            <a:r>
              <a:rPr lang="en-US"/>
              <a:t>- it can lead to a higher chance of heart disease, diabetes, or nutritional deficiencies</a:t>
            </a:r>
          </a:p>
          <a:p>
            <a:r>
              <a:rPr lang="en-US"/>
              <a:t>- there are not enough programs serving these populations </a:t>
            </a:r>
          </a:p>
          <a:p>
            <a:endParaRPr lang="en-US"/>
          </a:p>
          <a:p>
            <a:endParaRPr lang="en-US"/>
          </a:p>
          <a:p>
            <a:endParaRPr lang="en-US"/>
          </a:p>
          <a:p>
            <a:r>
              <a:rPr lang="en-US"/>
              <a:t>another issue is that there are limited local food options when both families and chefs want local food!</a:t>
            </a:r>
          </a:p>
          <a:p>
            <a:r>
              <a:rPr lang="en-US"/>
              <a:t>-Imported foods are more likely to get damaged in transit</a:t>
            </a:r>
          </a:p>
          <a:p>
            <a:r>
              <a:rPr lang="en-US"/>
              <a:t>- and they have a higher co2 emission from traveling longer distances.</a:t>
            </a:r>
          </a:p>
          <a:p>
            <a:endParaRPr lang="en-US"/>
          </a:p>
          <a:p>
            <a:endParaRPr lang="en-US"/>
          </a:p>
          <a:p>
            <a:endParaRPr lang="en-US"/>
          </a:p>
          <a:p>
            <a:r>
              <a:rPr lang="en-US"/>
              <a:t>speaking of co2 emissions</a:t>
            </a:r>
          </a:p>
          <a:p>
            <a:r>
              <a:rPr lang="en-US"/>
              <a:t>big agriculture - has another environmental impact - soil degredation - due to the heavy use of pesticides - this practice IS NOT SUSTAINABLE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Just For Fun Farms I address all of these problems</a:t>
            </a:r>
          </a:p>
          <a:p>
            <a:endParaRPr lang="en-US"/>
          </a:p>
          <a:p>
            <a:r>
              <a:rPr lang="en-US"/>
              <a:t>A unique solution to increase food accessibility is to partner with the REC farmers market where all vendors are able to accept  food assistance programs such as SNAP and HIP.</a:t>
            </a:r>
          </a:p>
          <a:p>
            <a:r>
              <a:rPr lang="en-US"/>
              <a:t>- HIP is 40-80 dollars a month specifically for farmers market produce</a:t>
            </a:r>
          </a:p>
          <a:p>
            <a:r>
              <a:rPr lang="en-US"/>
              <a:t>- this is an amazing opportunity because the market is IN MAIN SOUTH where almost 50% of households have snap and hip benefits that they want to spend</a:t>
            </a:r>
          </a:p>
          <a:p>
            <a:endParaRPr lang="en-US"/>
          </a:p>
          <a:p>
            <a:endParaRPr lang="en-US"/>
          </a:p>
          <a:p>
            <a:endParaRPr lang="en-US"/>
          </a:p>
          <a:p>
            <a:r>
              <a:rPr lang="en-US"/>
              <a:t>also donate extra produce to FIRM PANTRY ------ 22.8% Worcester households have snap - the worcester regional research bureau</a:t>
            </a:r>
          </a:p>
          <a:p>
            <a:endParaRPr lang="en-US"/>
          </a:p>
          <a:p>
            <a:endParaRPr lang="en-US"/>
          </a:p>
          <a:p>
            <a:endParaRPr lang="en-US"/>
          </a:p>
          <a:p>
            <a:r>
              <a:rPr lang="en-US"/>
              <a:t>my hyper local business model ensures all produce is consumed within 15 miles of my farm</a:t>
            </a:r>
          </a:p>
          <a:p>
            <a:r>
              <a:rPr lang="en-US"/>
              <a:t>-  this helps me cut own transportation emissions. </a:t>
            </a:r>
          </a:p>
          <a:p>
            <a:r>
              <a:rPr lang="en-US"/>
              <a:t>- and it allows customers to have fresh produce delivered within a day of harvest.</a:t>
            </a:r>
          </a:p>
          <a:p>
            <a:endParaRPr lang="en-US"/>
          </a:p>
          <a:p>
            <a:r>
              <a:rPr lang="en-US"/>
              <a:t>- Great because microgreens are weather independent - can provide people with local food year round</a:t>
            </a:r>
          </a:p>
          <a:p>
            <a:r>
              <a:rPr lang="en-US"/>
              <a:t>-people want to support environmentally friendly practices</a:t>
            </a:r>
          </a:p>
          <a:p>
            <a:endParaRPr lang="en-US"/>
          </a:p>
          <a:p>
            <a:endParaRPr lang="en-US"/>
          </a:p>
          <a:p>
            <a:r>
              <a:rPr lang="en-US"/>
              <a:t>- I'm cautious of my farm's environmental impact because of this I use sustainable practices - i have 0 water waste and 100% of my spent soil is composted and reused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While some other farms address these problems no one does it like me!</a:t>
            </a:r>
          </a:p>
          <a:p>
            <a:endParaRPr lang="en-US"/>
          </a:p>
          <a:p>
            <a:r>
              <a:rPr lang="en-US"/>
              <a:t>When I partner with REC I will be the one to serve the HIP community</a:t>
            </a:r>
          </a:p>
          <a:p>
            <a:endParaRPr lang="en-US"/>
          </a:p>
          <a:p>
            <a:r>
              <a:rPr lang="en-US"/>
              <a:t>I also have a great social media presence showing my growing practices and what I am doing within the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microgreens industry as a whole is growing at a rate of 12% per year.</a:t>
            </a:r>
          </a:p>
          <a:p>
            <a:endParaRPr lang="en-US"/>
          </a:p>
          <a:p>
            <a:r>
              <a:rPr lang="en-US"/>
              <a:t>in 2021 the total available market was 550 million dollars</a:t>
            </a:r>
          </a:p>
          <a:p>
            <a:endParaRPr lang="en-US"/>
          </a:p>
          <a:p>
            <a:r>
              <a:rPr lang="en-US"/>
              <a:t>Do people even want local food?</a:t>
            </a:r>
          </a:p>
          <a:p>
            <a:endParaRPr lang="en-US"/>
          </a:p>
          <a:p>
            <a:r>
              <a:rPr lang="en-US"/>
              <a:t>YES! 73% want local food options</a:t>
            </a:r>
          </a:p>
          <a:p>
            <a:endParaRPr lang="en-US"/>
          </a:p>
          <a:p>
            <a:r>
              <a:rPr lang="en-US"/>
              <a:t>this desire for local foods is show by a 20% increase in local food sales in the past 5 years.</a:t>
            </a:r>
          </a:p>
          <a:p>
            <a:endParaRPr lang="en-US"/>
          </a:p>
          <a:p>
            <a:endParaRPr lang="en-US"/>
          </a:p>
          <a:p>
            <a:endParaRPr lang="en-US"/>
          </a:p>
          <a:p>
            <a:endParaRPr lang="en-US"/>
          </a:p>
          <a:p>
            <a:endParaRPr lang="en-US"/>
          </a:p>
          <a:p>
            <a:endParaRPr lang="en-US"/>
          </a:p>
          <a:p>
            <a:r>
              <a:rPr lang="en-US"/>
              <a:t>local sales 1.5% of  USA's total agricultural production</a:t>
            </a:r>
          </a:p>
          <a:p>
            <a:endParaRPr lang="en-US"/>
          </a:p>
          <a:p>
            <a:r>
              <a:rPr lang="en-US"/>
              <a:t>68% of ppl globally prefer local food - statistica</a:t>
            </a:r>
          </a:p>
          <a:p>
            <a:endParaRPr lang="en-US"/>
          </a:p>
          <a:p>
            <a:r>
              <a:rPr lang="en-US"/>
              <a:t>microgreens market and cagr grand view research</a:t>
            </a:r>
          </a:p>
          <a:p>
            <a:endParaRPr lang="en-US"/>
          </a:p>
          <a:p>
            <a:r>
              <a:rPr lang="en-US"/>
              <a:t>20% local food sales increase usda</a:t>
            </a:r>
          </a:p>
          <a:p>
            <a:endParaRPr lang="en-US"/>
          </a:p>
          <a:p>
            <a:r>
              <a:rPr lang="en-US"/>
              <a:t>93% americans want to eat healthy bbq lab</a:t>
            </a:r>
          </a:p>
          <a:p>
            <a:endParaRPr lang="en-US"/>
          </a:p>
          <a:p>
            <a:r>
              <a:rPr lang="en-US"/>
              <a:t>73% of americans want to include local produce in their meals - gallup news</a:t>
            </a:r>
          </a:p>
          <a:p>
            <a:endParaRPr lang="en-US"/>
          </a:p>
          <a:p>
            <a:r>
              <a:rPr lang="en-US"/>
              <a:t>95% of single family urban households will pay more for local food</a:t>
            </a:r>
          </a:p>
          <a:p>
            <a:endParaRPr lang="en-US"/>
          </a:p>
          <a:p>
            <a:r>
              <a:rPr lang="en-US"/>
              <a:t>1.5 of usa agricultural production is sold locally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my business my marketing strategy is NETWORKING - using a grassroots approach i am building my relationships with the local community. this is important because people want to know who their farmer is, know what they do, and how and why they do it.</a:t>
            </a:r>
          </a:p>
          <a:p>
            <a:endParaRPr lang="en-US"/>
          </a:p>
          <a:p>
            <a:r>
              <a:rPr lang="en-US"/>
              <a:t>I do this by collaborating with existing organizations example clark u media team is doing a story on me - and selling at uni park and why i do it</a:t>
            </a:r>
          </a:p>
          <a:p>
            <a:r>
              <a:rPr lang="en-US"/>
              <a:t>- clark e and i im on the podcast episode this week - go watch it</a:t>
            </a:r>
          </a:p>
          <a:p>
            <a:endParaRPr lang="en-US"/>
          </a:p>
          <a:p>
            <a:r>
              <a:rPr lang="en-US"/>
              <a:t>and to network with restaurants i bring them free samples - 50% of these groups are now purchasing microgrens from me</a:t>
            </a:r>
          </a:p>
          <a:p>
            <a:endParaRPr lang="en-US"/>
          </a:p>
          <a:p>
            <a:endParaRPr lang="en-US"/>
          </a:p>
          <a:p>
            <a:endParaRPr lang="en-US"/>
          </a:p>
          <a:p>
            <a:r>
              <a:rPr lang="en-US"/>
              <a:t> - clark e and i podcast episode out this week watch it on spotify</a:t>
            </a:r>
          </a:p>
          <a:p>
            <a:endParaRPr lang="en-US"/>
          </a:p>
          <a:p>
            <a:r>
              <a:rPr lang="en-US"/>
              <a:t>- restaurant relationships - i bring them free samples - so far 50% of the restaurants ive given samples to are now buying product</a:t>
            </a:r>
          </a:p>
          <a:p>
            <a:endParaRPr lang="en-US"/>
          </a:p>
          <a:p>
            <a:endParaRPr lang="en-US"/>
          </a:p>
          <a:p>
            <a:endParaRPr lang="en-US"/>
          </a:p>
          <a:p>
            <a:r>
              <a:rPr lang="en-US"/>
              <a:t> networking with existing organizations and creating community based relationships</a:t>
            </a:r>
          </a:p>
          <a:p>
            <a:endParaRPr lang="en-US"/>
          </a:p>
          <a:p>
            <a:endParaRPr lang="en-US"/>
          </a:p>
          <a:p>
            <a:endParaRPr lang="en-US"/>
          </a:p>
          <a:p>
            <a:r>
              <a:rPr lang="en-US"/>
              <a:t>KNOW WHAT COMES FROM MY MARKETING</a:t>
            </a:r>
          </a:p>
          <a:p>
            <a:endParaRPr lang="en-US"/>
          </a:p>
          <a:p>
            <a:r>
              <a:rPr lang="en-US"/>
              <a:t>my marketing is networking and creating relationships</a:t>
            </a:r>
          </a:p>
          <a:p>
            <a:endParaRPr lang="en-US"/>
          </a:p>
          <a:p>
            <a:r>
              <a:rPr lang="en-US"/>
              <a:t>Marketing plan - My current marketing is to direct people to the clark collective pop up and my website for community / restaurant orders</a:t>
            </a:r>
          </a:p>
          <a:p>
            <a:endParaRPr lang="en-US"/>
          </a:p>
          <a:p>
            <a:r>
              <a:rPr lang="en-US"/>
              <a:t>Instagram and facebook posts - people pre order ____% of pre ordering increasing each month ---- and 68% of of my monthly sales are repeat customers who follow me on social media - this social media keeps people updated on what I am selling </a:t>
            </a:r>
          </a:p>
          <a:p>
            <a:endParaRPr lang="en-US"/>
          </a:p>
          <a:p>
            <a:r>
              <a:rPr lang="en-US"/>
              <a:t>Instagram ads - talk about this and what I get from it??</a:t>
            </a:r>
          </a:p>
          <a:p>
            <a:endParaRPr lang="en-US"/>
          </a:p>
          <a:p>
            <a:r>
              <a:rPr lang="en-US"/>
              <a:t>Other marketing</a:t>
            </a:r>
          </a:p>
          <a:p>
            <a:r>
              <a:rPr lang="en-US"/>
              <a:t>- clark wonderfulspaces</a:t>
            </a:r>
          </a:p>
          <a:p>
            <a:r>
              <a:rPr lang="en-US"/>
              <a:t>- clark FIRM and woo fridges donate and then people get to try my produce???</a:t>
            </a:r>
          </a:p>
          <a:p>
            <a:r>
              <a:rPr lang="en-US"/>
              <a:t>- out reach to restaurants offering free samples and menu / flier for chefs and restaurants so far i've done 4 of these and 2 ended up buying produce after.</a:t>
            </a:r>
          </a:p>
          <a:p>
            <a:r>
              <a:rPr lang="en-US"/>
              <a:t>- marketing through danny frederick photography - 25$ interview posted to his page alot of entrepreneurship and clarkies follow his page over 300 followers and his interviews get the highets engagement rates out of all his photos. this gives people a chance to learn about my story and my business</a:t>
            </a:r>
          </a:p>
          <a:p>
            <a:r>
              <a:rPr lang="en-US"/>
              <a:t>- marketing opportuinty through clark media team - student spotlight on me and my business</a:t>
            </a:r>
          </a:p>
          <a:p>
            <a:r>
              <a:rPr lang="en-US"/>
              <a:t>- clark e and I program meet the vendors program</a:t>
            </a:r>
          </a:p>
          <a:p>
            <a:endParaRPr lang="en-US"/>
          </a:p>
          <a:p>
            <a:r>
              <a:rPr lang="en-US"/>
              <a:t>- reached out to danny</a:t>
            </a:r>
          </a:p>
          <a:p>
            <a:r>
              <a:rPr lang="en-US"/>
              <a:t>- reached out to worcester telegram </a:t>
            </a:r>
          </a:p>
          <a:p>
            <a:r>
              <a:rPr lang="en-US"/>
              <a:t>- reached out to clark university radio station</a:t>
            </a:r>
          </a:p>
          <a:p>
            <a:endParaRPr lang="en-US"/>
          </a:p>
          <a:p>
            <a:r>
              <a:rPr lang="en-US"/>
              <a:t>- My marketing now is shifting from targeting the clark community to the greater worcester community and restaurants in preparation for the REC farmers market where I can accept food assistance programs</a:t>
            </a:r>
          </a:p>
          <a:p>
            <a:endParaRPr lang="en-US"/>
          </a:p>
          <a:p>
            <a:endParaRPr lang="en-US"/>
          </a:p>
          <a:p>
            <a:endParaRPr lang="en-US"/>
          </a:p>
          <a:p>
            <a:endParaRPr lang="en-US"/>
          </a:p>
          <a:p>
            <a:endParaRPr lang="en-US"/>
          </a:p>
          <a:p>
            <a:endParaRPr lang="en-US"/>
          </a:p>
          <a:p>
            <a:r>
              <a:rPr lang="en-US"/>
              <a:t>talk about what im doing beyone social media - greater community - ads - what my marketing gets me --- ex ppl follow my instagram 20% are now pre orders --- and 60% are repeat customers - i have to think my instagram constant posts are part of that</a:t>
            </a:r>
          </a:p>
          <a:p>
            <a:endParaRPr lang="en-US"/>
          </a:p>
          <a:p>
            <a:endParaRPr lang="en-US"/>
          </a:p>
          <a:p>
            <a:endParaRPr lang="en-US"/>
          </a:p>
          <a:p>
            <a:r>
              <a:rPr lang="en-US"/>
              <a:t>Organic growth - transparent social media know your farmer</a:t>
            </a:r>
          </a:p>
          <a:p>
            <a:r>
              <a:rPr lang="en-US"/>
              <a:t>IN PAARTNER SHIP WITH REC - collaborative post!!!!! - woo fridge - restaurants collab posts - firm</a:t>
            </a:r>
          </a:p>
          <a:p>
            <a:r>
              <a:rPr lang="en-US"/>
              <a:t>my marketing shows transparancy in how i produce - it allows people to know me as their grower - grass roots relationships</a:t>
            </a:r>
          </a:p>
          <a:p>
            <a:r>
              <a:rPr lang="en-US"/>
              <a:t>further along local newspaper</a:t>
            </a:r>
          </a:p>
          <a:p>
            <a:r>
              <a:rPr lang="en-US"/>
              <a:t>- clark internal spotlight clark now</a:t>
            </a:r>
          </a:p>
          <a:p>
            <a:r>
              <a:rPr lang="en-US"/>
              <a:t>-- the scarlet newspaper</a:t>
            </a:r>
          </a:p>
          <a:p>
            <a:r>
              <a:rPr lang="en-US"/>
              <a:t>- my highschool</a:t>
            </a:r>
          </a:p>
          <a:p>
            <a:r>
              <a:rPr lang="en-US"/>
              <a:t>- the person zack that wrote the thing for jack </a:t>
            </a:r>
          </a:p>
          <a:p>
            <a:endParaRPr lang="en-US"/>
          </a:p>
          <a:p>
            <a:endParaRPr lang="en-US"/>
          </a:p>
          <a:p>
            <a:r>
              <a:rPr lang="en-US"/>
              <a:t>POTENTIALLY talk about 73% of people in my feedback survey want to purchase again</a:t>
            </a:r>
          </a:p>
          <a:p>
            <a:r>
              <a:rPr lang="en-US"/>
              <a:t>- check excel sheets to see what % of people are reoccurring customers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every container i produce costs me .84 cents rn i sell $4 each at a 375% profit margin </a:t>
            </a:r>
          </a:p>
          <a:p>
            <a:endParaRPr lang="en-US"/>
          </a:p>
          <a:p>
            <a:r>
              <a:rPr lang="en-US"/>
              <a:t>- at my target market i will increase my price to 5 because there will be a greater demand for my produce</a:t>
            </a:r>
          </a:p>
          <a:p>
            <a:endParaRPr lang="en-US"/>
          </a:p>
          <a:p>
            <a:r>
              <a:rPr lang="en-US"/>
              <a:t> and people will be more willing to spend money on local food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currently have 4 channels of revenue </a:t>
            </a:r>
          </a:p>
          <a:p>
            <a:endParaRPr lang="en-US"/>
          </a:p>
          <a:p>
            <a:r>
              <a:rPr lang="en-US"/>
              <a:t>- containers at pop ups</a:t>
            </a:r>
          </a:p>
          <a:p>
            <a:r>
              <a:rPr lang="en-US"/>
              <a:t>- live trays to restaurants</a:t>
            </a:r>
          </a:p>
          <a:p>
            <a:r>
              <a:rPr lang="en-US"/>
              <a:t>- home delivery subscriptions </a:t>
            </a:r>
          </a:p>
          <a:p>
            <a:r>
              <a:rPr lang="en-US"/>
              <a:t>- grow kits</a:t>
            </a:r>
          </a:p>
          <a:p>
            <a:endParaRPr lang="en-US"/>
          </a:p>
          <a:p>
            <a:endParaRPr lang="en-US"/>
          </a:p>
          <a:p>
            <a:r>
              <a:rPr lang="en-US"/>
              <a:t>!!!!!</a:t>
            </a:r>
          </a:p>
          <a:p>
            <a:r>
              <a:rPr lang="en-US"/>
              <a:t>with your investment I will BUILD upon my channels with the highest percent profit margins going from 200 to over 3000 dollars a month in revenue</a:t>
            </a:r>
          </a:p>
          <a:p>
            <a:endParaRPr lang="en-US"/>
          </a:p>
          <a:p>
            <a:endParaRPr lang="en-US"/>
          </a:p>
          <a:p>
            <a:r>
              <a:rPr lang="en-US"/>
              <a:t> and increase direct to consumer sales and also restaurants and subscriptions by meeting clients and customers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make this happen I am asking for 35 hundred dollars.</a:t>
            </a:r>
          </a:p>
          <a:p>
            <a:endParaRPr lang="en-US"/>
          </a:p>
          <a:p>
            <a:r>
              <a:rPr lang="en-US"/>
              <a:t>I need money for the REC vendors fee which helps cover their marketing and liability insurance</a:t>
            </a:r>
          </a:p>
          <a:p>
            <a:r>
              <a:rPr lang="en-US"/>
              <a:t>- this is at university and beaver brook park from june to october</a:t>
            </a:r>
          </a:p>
          <a:p>
            <a:endParaRPr lang="en-US"/>
          </a:p>
          <a:p>
            <a:r>
              <a:rPr lang="en-US"/>
              <a:t>I need a tent display in order for my stand to look professional and attractive! It is important for my produce and stand to have a neat look</a:t>
            </a:r>
          </a:p>
          <a:p>
            <a:endParaRPr lang="en-US"/>
          </a:p>
          <a:p>
            <a:r>
              <a:rPr lang="en-US"/>
              <a:t>I am asking for over a thousand dollars in bulk materials - I recognize this is a lot but buying seeds and containers in bulk will decrease my COGS by 33% saving me 1,300 dollars by the end of the year</a:t>
            </a:r>
          </a:p>
          <a:p>
            <a:endParaRPr lang="en-US"/>
          </a:p>
          <a:p>
            <a:r>
              <a:rPr lang="en-US"/>
              <a:t>I need two more grow racks to accomadate the higher demand I will have at the market - this will increase my weekly revenue by 900 dollars</a:t>
            </a:r>
          </a:p>
          <a:p>
            <a:endParaRPr lang="en-US"/>
          </a:p>
          <a:p>
            <a:r>
              <a:rPr lang="en-US"/>
              <a:t>And finally I need a branding kit which includes a logo maker because whats all of this useful for if Im not able to label my microgreens!</a:t>
            </a:r>
          </a:p>
          <a:p>
            <a:endParaRPr lang="en-US"/>
          </a:p>
          <a:p>
            <a:r>
              <a:rPr lang="en-US"/>
              <a:t>I want people to talk about me when they buy my product!</a:t>
            </a:r>
          </a:p>
          <a:p>
            <a:endParaRPr lang="en-US"/>
          </a:p>
          <a:p>
            <a:r>
              <a:rPr lang="en-US"/>
              <a:t>This ask covers everything I need for my business sell at the REC's farmers market during the peak selling season where i can accept snap and hip benefits</a:t>
            </a:r>
          </a:p>
          <a:p>
            <a:endParaRPr lang="en-US"/>
          </a:p>
          <a:p>
            <a:r>
              <a:rPr lang="en-US"/>
              <a:t>ASK TOTAL - 3,368 - plus 105 for rack or 309 for 2k more containers</a:t>
            </a:r>
          </a:p>
          <a:p>
            <a:endParaRPr lang="en-US"/>
          </a:p>
          <a:p>
            <a:endParaRPr lang="en-US"/>
          </a:p>
          <a:p>
            <a:r>
              <a:rPr lang="en-US"/>
              <a:t>1) VENDORS FEE &amp; product liability insurance - I need this to be able to sell at the market</a:t>
            </a:r>
          </a:p>
          <a:p>
            <a:r>
              <a:rPr lang="en-US"/>
              <a:t>- University and Beaver Brook Park package - $940 dollars for market duration June - October 52 market days 18$ per day</a:t>
            </a:r>
          </a:p>
          <a:p>
            <a:endParaRPr lang="en-US"/>
          </a:p>
          <a:p>
            <a:r>
              <a:rPr lang="en-US"/>
              <a:t>2) TENT DISPLAY - These are the things I need to have an attractive and professional stand - ALSO required to be at the market.</a:t>
            </a:r>
          </a:p>
          <a:p>
            <a:r>
              <a:rPr lang="en-US"/>
              <a:t>- tent - 160</a:t>
            </a:r>
          </a:p>
          <a:p>
            <a:r>
              <a:rPr lang="en-US"/>
              <a:t>- tables 8 + 6 fold - 94</a:t>
            </a:r>
          </a:p>
          <a:p>
            <a:r>
              <a:rPr lang="en-US"/>
              <a:t>- coolers 4 pack - 30</a:t>
            </a:r>
          </a:p>
          <a:p>
            <a:r>
              <a:rPr lang="en-US"/>
              <a:t>- crates 3 - 45</a:t>
            </a:r>
          </a:p>
          <a:p>
            <a:r>
              <a:rPr lang="en-US"/>
              <a:t>- weights - 40</a:t>
            </a:r>
          </a:p>
          <a:p>
            <a:endParaRPr lang="en-US"/>
          </a:p>
          <a:p>
            <a:r>
              <a:rPr lang="en-US"/>
              <a:t>3) BULK MATERIALS - For the selling season - 1000 trays - 4500 containers - revenue 22.5k - Buying bulk seeds, soil, and containers will allow me to get a large discount - decrease my average COGS by 33.5% - saving me $1267 based on selling 4500 containers  throughout the season</a:t>
            </a:r>
          </a:p>
          <a:p>
            <a:endParaRPr lang="en-US"/>
          </a:p>
          <a:p>
            <a:r>
              <a:rPr lang="en-US"/>
              <a:t>SEEDS</a:t>
            </a:r>
          </a:p>
          <a:p>
            <a:r>
              <a:rPr lang="en-US"/>
              <a:t>broccoli - $180</a:t>
            </a:r>
          </a:p>
          <a:p>
            <a:r>
              <a:rPr lang="en-US"/>
              <a:t>radish - $250</a:t>
            </a:r>
          </a:p>
          <a:p>
            <a:r>
              <a:rPr lang="en-US"/>
              <a:t>sunflower - $150</a:t>
            </a:r>
          </a:p>
          <a:p>
            <a:r>
              <a:rPr lang="en-US"/>
              <a:t>peas - $200</a:t>
            </a:r>
          </a:p>
          <a:p>
            <a:r>
              <a:rPr lang="en-US"/>
              <a:t>- Seeds broccoli 1 lb 14 25 lb 178 - 49% discount - 375 trays</a:t>
            </a:r>
          </a:p>
          <a:p>
            <a:r>
              <a:rPr lang="en-US"/>
              <a:t>- Seeds triton purple radish 1 lb 12.4 25 lb 143 - 54% discount - 320 trays</a:t>
            </a:r>
          </a:p>
          <a:p>
            <a:r>
              <a:rPr lang="en-US"/>
              <a:t>- Seeds red arrow  1 lb 12.58 25 lb 131 - 58% discount - 320 trays</a:t>
            </a:r>
          </a:p>
          <a:p>
            <a:r>
              <a:rPr lang="en-US"/>
              <a:t>- Seeds expensive radish 1 lb 19.00 25 lb 248 - 48% discount - 320 trays</a:t>
            </a:r>
          </a:p>
          <a:p>
            <a:r>
              <a:rPr lang="en-US"/>
              <a:t>- Seeds sunflower 1 lb 9.25 lb 72 - 68% discount - 100 trays</a:t>
            </a:r>
          </a:p>
          <a:p>
            <a:r>
              <a:rPr lang="en-US"/>
              <a:t>- Seeds speckled pea 5 lb 13.4 25 lb 43 - 36% discount</a:t>
            </a:r>
          </a:p>
          <a:p>
            <a:r>
              <a:rPr lang="en-US"/>
              <a:t>- 45 trays</a:t>
            </a:r>
          </a:p>
          <a:p>
            <a:r>
              <a:rPr lang="en-US"/>
              <a:t>- Seeds organic green pea 5 lb 16.3 25 lb 55.3 - 32% discount - 45 trays</a:t>
            </a:r>
          </a:p>
          <a:p>
            <a:endParaRPr lang="en-US"/>
          </a:p>
          <a:p>
            <a:endParaRPr lang="en-US"/>
          </a:p>
          <a:p>
            <a:r>
              <a:rPr lang="en-US"/>
              <a:t>CONTAINERS </a:t>
            </a:r>
          </a:p>
          <a:p>
            <a:r>
              <a:rPr lang="en-US"/>
              <a:t>- restaurant super store 200/57 webstaurant online bulk 2000/309 = 46% discount</a:t>
            </a:r>
          </a:p>
          <a:p>
            <a:endParaRPr lang="en-US"/>
          </a:p>
          <a:p>
            <a:r>
              <a:rPr lang="en-US"/>
              <a:t>- i need 2x this order idk to ask for it or not? if i do get it it saves me 50 $ on shipping cuz only have free trial one month for 4400 containers add 360$</a:t>
            </a:r>
          </a:p>
          <a:p>
            <a:endParaRPr lang="en-US"/>
          </a:p>
          <a:p>
            <a:r>
              <a:rPr lang="en-US"/>
              <a:t> </a:t>
            </a:r>
          </a:p>
          <a:p>
            <a:endParaRPr lang="en-US"/>
          </a:p>
          <a:p>
            <a:endParaRPr lang="en-US"/>
          </a:p>
          <a:p>
            <a:r>
              <a:rPr lang="en-US"/>
              <a:t>4) GROW RACK - To accommodate the greater demand at the market I need another grow rack - my current set up allows for 20 trays - 90 containers a week - with another rack it doubles - bringing in extra $450 in revenue a week</a:t>
            </a:r>
          </a:p>
          <a:p>
            <a:endParaRPr lang="en-US"/>
          </a:p>
          <a:p>
            <a:r>
              <a:rPr lang="en-US"/>
              <a:t>to reach my 1k trays goal during the summer I will need 2 more rack set ups</a:t>
            </a:r>
          </a:p>
          <a:p>
            <a:r>
              <a:rPr lang="en-US"/>
              <a:t>which will bring max weekly sales 270 containers - $23,400 similar to 1000 trays 4,500 containers x 5 = 22,500</a:t>
            </a:r>
          </a:p>
          <a:p>
            <a:endParaRPr lang="en-US"/>
          </a:p>
          <a:p>
            <a:r>
              <a:rPr lang="en-US"/>
              <a:t>Equipment needed!</a:t>
            </a:r>
          </a:p>
          <a:p>
            <a:r>
              <a:rPr lang="en-US"/>
              <a:t>- Rack - 110 220</a:t>
            </a:r>
          </a:p>
          <a:p>
            <a:r>
              <a:rPr lang="en-US"/>
              <a:t>- 30 trays - 298</a:t>
            </a:r>
          </a:p>
          <a:p>
            <a:r>
              <a:rPr lang="en-US"/>
              <a:t>- 12 lights - 130</a:t>
            </a:r>
          </a:p>
          <a:p>
            <a:r>
              <a:rPr lang="en-US"/>
              <a:t>- 3 timers - 26</a:t>
            </a:r>
          </a:p>
          <a:p>
            <a:endParaRPr lang="en-US"/>
          </a:p>
          <a:p>
            <a:r>
              <a:rPr lang="en-US"/>
              <a:t>If I buy a second rack I already have full set up from the extras of other items - so then 2 racks for 900 weekly revenue +$105</a:t>
            </a:r>
          </a:p>
          <a:p>
            <a:endParaRPr lang="en-US"/>
          </a:p>
          <a:p>
            <a:endParaRPr lang="en-US"/>
          </a:p>
          <a:p>
            <a:endParaRPr lang="en-US"/>
          </a:p>
          <a:p>
            <a:r>
              <a:rPr lang="en-US"/>
              <a:t>5) BRANDING KIT -429</a:t>
            </a:r>
          </a:p>
          <a:p>
            <a:r>
              <a:rPr lang="en-US"/>
              <a:t>This will help my stand and produce have a professional and attractive look</a:t>
            </a:r>
          </a:p>
          <a:p>
            <a:r>
              <a:rPr lang="en-US"/>
              <a:t>- logo printer - 180</a:t>
            </a:r>
          </a:p>
          <a:p>
            <a:r>
              <a:rPr lang="en-US"/>
              <a:t>- logo paper roll 2,400 - 40</a:t>
            </a:r>
          </a:p>
          <a:p>
            <a:r>
              <a:rPr lang="en-US"/>
              <a:t>- business cards 100 - 45</a:t>
            </a:r>
          </a:p>
          <a:p>
            <a:r>
              <a:rPr lang="en-US"/>
              <a:t>- stickers 500 - 90</a:t>
            </a:r>
          </a:p>
          <a:p>
            <a:r>
              <a:rPr lang="en-US"/>
              <a:t>- pins 200 - 64</a:t>
            </a:r>
          </a:p>
          <a:p>
            <a:r>
              <a:rPr lang="en-US"/>
              <a:t>- banner - 45</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1,400 vendors fee and insurance</a:t>
            </a:r>
          </a:p>
          <a:p>
            <a:r>
              <a:rPr lang="en-US"/>
              <a:t>1k vendors fee up to 400$ can be reimbursed from REC but i need down payment</a:t>
            </a:r>
          </a:p>
          <a:p>
            <a:endParaRPr lang="en-US"/>
          </a:p>
          <a:p>
            <a:r>
              <a:rPr lang="en-US"/>
              <a:t>1300 Bulk Supplies</a:t>
            </a:r>
          </a:p>
          <a:p>
            <a:r>
              <a:rPr lang="en-US"/>
              <a:t>seeds 500 - 60% off when bulk</a:t>
            </a:r>
          </a:p>
          <a:p>
            <a:r>
              <a:rPr lang="en-US"/>
              <a:t>labels 200 - 30% off when bulk</a:t>
            </a:r>
          </a:p>
          <a:p>
            <a:r>
              <a:rPr lang="en-US"/>
              <a:t>soil 600  - saves me 6 hrs work</a:t>
            </a:r>
          </a:p>
          <a:p>
            <a:endParaRPr lang="en-US"/>
          </a:p>
          <a:p>
            <a:r>
              <a:rPr lang="en-US"/>
              <a:t>know the break downs on these percentages ----</a:t>
            </a:r>
          </a:p>
          <a:p>
            <a:endParaRPr lang="en-US"/>
          </a:p>
          <a:p>
            <a:r>
              <a:rPr lang="en-US"/>
              <a:t>saving me 900 dollars</a:t>
            </a:r>
          </a:p>
          <a:p>
            <a:endParaRPr lang="en-US"/>
          </a:p>
          <a:p>
            <a:r>
              <a:rPr lang="en-US"/>
              <a:t>To accommodate the market's demand I need to another grow rack which will allow me to grow 20 more trays per week for max profit of 400 more $ per week</a:t>
            </a:r>
          </a:p>
          <a:p>
            <a:endParaRPr lang="en-US"/>
          </a:p>
          <a:p>
            <a:r>
              <a:rPr lang="en-US"/>
              <a:t>and finally I need 800 dollars to build an attractive display - main items are a tent, tables, signage and a label maker which will create a professional look for my products</a:t>
            </a:r>
          </a:p>
          <a:p>
            <a:endParaRPr lang="en-US"/>
          </a:p>
          <a:p>
            <a:r>
              <a:rPr lang="en-US"/>
              <a:t>marketing / business development - line each the name and the price</a:t>
            </a:r>
          </a:p>
          <a:p>
            <a:endParaRPr lang="en-US"/>
          </a:p>
          <a:p>
            <a:endParaRPr lang="en-US"/>
          </a:p>
          <a:p>
            <a:endParaRPr lang="en-US"/>
          </a:p>
          <a:p>
            <a:endParaRPr lang="en-US"/>
          </a:p>
          <a:p>
            <a:r>
              <a:rPr lang="en-US"/>
              <a:t>800 Table display</a:t>
            </a:r>
          </a:p>
          <a:p>
            <a:r>
              <a:rPr lang="en-US"/>
              <a:t>This money will go towards equipment I need to sell at the market and have an attractive stand -  key items include tents, label maker, tables and other items</a:t>
            </a:r>
          </a:p>
          <a:p>
            <a:r>
              <a:rPr lang="en-US"/>
              <a:t>attractive stands attract more customers - make my brand look professional</a:t>
            </a:r>
          </a:p>
          <a:p>
            <a:endParaRPr lang="en-US"/>
          </a:p>
          <a:p>
            <a:r>
              <a:rPr lang="en-US"/>
              <a:t>tent 150</a:t>
            </a:r>
          </a:p>
          <a:p>
            <a:r>
              <a:rPr lang="en-US"/>
              <a:t>tables 120</a:t>
            </a:r>
          </a:p>
          <a:p>
            <a:r>
              <a:rPr lang="en-US"/>
              <a:t>weights 80</a:t>
            </a:r>
          </a:p>
          <a:p>
            <a:r>
              <a:rPr lang="en-US"/>
              <a:t>label maker 200</a:t>
            </a:r>
          </a:p>
          <a:p>
            <a:r>
              <a:rPr lang="en-US"/>
              <a:t>banner and signs 80</a:t>
            </a:r>
          </a:p>
          <a:p>
            <a:r>
              <a:rPr lang="en-US"/>
              <a:t>cooler - 20 </a:t>
            </a:r>
          </a:p>
          <a:p>
            <a:r>
              <a:rPr lang="en-US"/>
              <a:t>bread holder 5x10 50</a:t>
            </a:r>
          </a:p>
          <a:p>
            <a:r>
              <a:rPr lang="en-US"/>
              <a:t>RUGRUGRUG</a:t>
            </a:r>
          </a:p>
          <a:p>
            <a:endParaRPr lang="en-US"/>
          </a:p>
          <a:p>
            <a:r>
              <a:rPr lang="en-US"/>
              <a:t>600 microgreens rack set up</a:t>
            </a:r>
          </a:p>
          <a:p>
            <a:r>
              <a:rPr lang="en-US"/>
              <a:t>I will need more another rack to meet the demand for this market</a:t>
            </a:r>
          </a:p>
          <a:p>
            <a:r>
              <a:rPr lang="en-US"/>
              <a:t>- rack - trays - lights</a:t>
            </a:r>
          </a:p>
          <a:p>
            <a:r>
              <a:rPr lang="en-US"/>
              <a:t>this will not only be helpful for the market but also year round when i am serving more restaurants and have more CSA members</a:t>
            </a:r>
          </a:p>
          <a:p>
            <a:endParaRPr lang="en-US"/>
          </a:p>
          <a:p>
            <a:r>
              <a:rPr lang="en-US"/>
              <a:t>rack 100</a:t>
            </a:r>
          </a:p>
          <a:p>
            <a:r>
              <a:rPr lang="en-US"/>
              <a:t>lights / cables 150</a:t>
            </a:r>
          </a:p>
          <a:p>
            <a:r>
              <a:rPr lang="en-US"/>
              <a:t>trays 300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with your investment my projected revenue for 2024 is 22k</a:t>
            </a:r>
          </a:p>
          <a:p>
            <a:endParaRPr lang="en-US"/>
          </a:p>
          <a:p>
            <a:r>
              <a:rPr lang="en-US"/>
              <a:t>getting into the farmers market will not only increase my direct so consumer sales but It will introduce me to chefs and home delivery subscribers who will buy my produce year round.</a:t>
            </a:r>
          </a:p>
          <a:p>
            <a:endParaRPr lang="en-US"/>
          </a:p>
          <a:p>
            <a:endParaRPr lang="en-US"/>
          </a:p>
          <a:p>
            <a:endParaRPr lang="en-US"/>
          </a:p>
          <a:p>
            <a:endParaRPr lang="en-US"/>
          </a:p>
          <a:p>
            <a:r>
              <a:rPr lang="en-US"/>
              <a:t>WHY I EXPECECT THIS </a:t>
            </a:r>
          </a:p>
          <a:p>
            <a:endParaRPr lang="en-US"/>
          </a:p>
          <a:p>
            <a:r>
              <a:rPr lang="en-US"/>
              <a:t>Containers sold starting market</a:t>
            </a:r>
          </a:p>
          <a:p>
            <a:r>
              <a:rPr lang="en-US"/>
              <a:t> 15 per pop up each month I expect to increase my daily sales by 5</a:t>
            </a:r>
          </a:p>
          <a:p>
            <a:endParaRPr lang="en-US"/>
          </a:p>
          <a:p>
            <a:r>
              <a:rPr lang="en-US"/>
              <a:t>got to 15 cuz based on current sales at clark im doing 5/hour at clark pop</a:t>
            </a:r>
          </a:p>
          <a:p>
            <a:endParaRPr lang="en-US"/>
          </a:p>
          <a:p>
            <a:r>
              <a:rPr lang="en-US"/>
              <a:t>REC has more people and they have HIP benefits they want to spend! --- ashley says 75-200 visitors per day at markets ---- leads to total unique customers 3k per month 2.4k use hip 96k available per month HIP ONLY  ---- and this is what I will get if i grab 3% of total sales i get 2.9k hip a month will translate to 48 containers a day</a:t>
            </a:r>
          </a:p>
          <a:p>
            <a:endParaRPr lang="en-US"/>
          </a:p>
          <a:p>
            <a:r>
              <a:rPr lang="en-US"/>
              <a:t>LIVE TRAYS</a:t>
            </a:r>
          </a:p>
          <a:p>
            <a:endParaRPr lang="en-US"/>
          </a:p>
          <a:p>
            <a:r>
              <a:rPr lang="en-US"/>
              <a:t>Expect to sell 8 trays a month to each restaurant - expect to grow 1 restaurant per month</a:t>
            </a:r>
          </a:p>
          <a:p>
            <a:endParaRPr lang="en-US"/>
          </a:p>
          <a:p>
            <a:r>
              <a:rPr lang="en-US"/>
              <a:t>subscriptions</a:t>
            </a:r>
          </a:p>
          <a:p>
            <a:r>
              <a:rPr lang="en-US"/>
              <a:t>expect to grow 1 subscription person added per month - 80$ revenue 16 containers a month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the market I hop right into my peak selling season for restaurants and subscriptions.</a:t>
            </a:r>
          </a:p>
          <a:p>
            <a:endParaRPr lang="en-US"/>
          </a:p>
          <a:p>
            <a:r>
              <a:rPr lang="en-US"/>
              <a:t>During the winter the quality of grocery store produce tanks. Because of this people are desperate for fresh local food!</a:t>
            </a:r>
          </a:p>
          <a:p>
            <a:endParaRPr lang="en-US"/>
          </a:p>
          <a:p>
            <a:r>
              <a:rPr lang="en-US"/>
              <a:t>I am a year round business!</a:t>
            </a:r>
          </a:p>
          <a:p>
            <a:endParaRPr lang="en-US"/>
          </a:p>
          <a:p>
            <a:endParaRPr lang="en-US"/>
          </a:p>
          <a:p>
            <a:r>
              <a:rPr lang="en-US"/>
              <a:t>- market season into subscription and restaurant season into market season into subscr....</a:t>
            </a:r>
          </a:p>
          <a:p>
            <a:endParaRPr lang="en-US"/>
          </a:p>
          <a:p>
            <a:r>
              <a:rPr lang="en-US"/>
              <a:t>funding will allow me to sell at the market where I can meet restautanrs and subscribers AND ALSO give me the equiptment and supplies needed to in the winter season</a:t>
            </a:r>
          </a:p>
          <a:p>
            <a:r>
              <a:rPr lang="en-US"/>
              <a:t>- microgreens weather independent and unlike super market produce during the winter the quality remains the saim</a:t>
            </a:r>
          </a:p>
          <a:p>
            <a:r>
              <a:rPr lang="en-US"/>
              <a:t>- this is why I will get an increase in restaurants and subscribers during the winter</a:t>
            </a:r>
          </a:p>
          <a:p>
            <a:endParaRPr lang="en-US"/>
          </a:p>
          <a:p>
            <a:r>
              <a:rPr lang="en-US"/>
              <a:t>- I AM A YEAR ROUND BUSINESS</a:t>
            </a:r>
          </a:p>
          <a:p>
            <a:endParaRPr lang="en-US"/>
          </a:p>
          <a:p>
            <a:r>
              <a:rPr lang="en-US"/>
              <a:t>being at the farmers market wont only increase my direct to consumer sales it will introduce me to chefs and potential csa subscribers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 you for listening to my presentation and a huge shout out to jack levine my mentor</a:t>
            </a:r>
          </a:p>
          <a:p>
            <a:endParaRPr lang="en-US"/>
          </a:p>
          <a:p>
            <a:r>
              <a:rPr lang="en-US"/>
              <a:t>dont forget to follow the farm on social media and order some microgreens!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7.png"/><Relationship Id="rId10" Type="http://schemas.openxmlformats.org/officeDocument/2006/relationships/image" Target="../media/image21.svg"/><Relationship Id="rId4" Type="http://schemas.openxmlformats.org/officeDocument/2006/relationships/image" Target="../media/image16.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6631"/>
        </a:solidFill>
        <a:effectLst/>
      </p:bgPr>
    </p:bg>
    <p:spTree>
      <p:nvGrpSpPr>
        <p:cNvPr id="1" name=""/>
        <p:cNvGrpSpPr/>
        <p:nvPr/>
      </p:nvGrpSpPr>
      <p:grpSpPr>
        <a:xfrm>
          <a:off x="0" y="0"/>
          <a:ext cx="0" cy="0"/>
          <a:chOff x="0" y="0"/>
          <a:chExt cx="0" cy="0"/>
        </a:xfrm>
      </p:grpSpPr>
      <p:grpSp>
        <p:nvGrpSpPr>
          <p:cNvPr id="2" name="Group 2"/>
          <p:cNvGrpSpPr/>
          <p:nvPr/>
        </p:nvGrpSpPr>
        <p:grpSpPr>
          <a:xfrm>
            <a:off x="1215190" y="3366073"/>
            <a:ext cx="6379745" cy="6379720"/>
            <a:chOff x="0" y="0"/>
            <a:chExt cx="6350000" cy="6349975"/>
          </a:xfrm>
        </p:grpSpPr>
        <p:sp>
          <p:nvSpPr>
            <p:cNvPr id="3" name="Freeform 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a:stretch>
            </a:blipFill>
            <a:ln w="180975" cap="sq">
              <a:solidFill>
                <a:srgbClr val="000000"/>
              </a:solidFill>
              <a:prstDash val="solid"/>
              <a:miter/>
            </a:ln>
          </p:spPr>
          <p:txBody>
            <a:bodyPr/>
            <a:lstStyle/>
            <a:p>
              <a:endParaRPr lang="en-US"/>
            </a:p>
          </p:txBody>
        </p:sp>
      </p:grpSp>
      <p:sp>
        <p:nvSpPr>
          <p:cNvPr id="4" name="TextBox 4"/>
          <p:cNvSpPr txBox="1"/>
          <p:nvPr/>
        </p:nvSpPr>
        <p:spPr>
          <a:xfrm>
            <a:off x="511592" y="313055"/>
            <a:ext cx="14166687" cy="1278890"/>
          </a:xfrm>
          <a:prstGeom prst="rect">
            <a:avLst/>
          </a:prstGeom>
        </p:spPr>
        <p:txBody>
          <a:bodyPr lIns="0" tIns="0" rIns="0" bIns="0" rtlCol="0" anchor="t">
            <a:spAutoFit/>
          </a:bodyPr>
          <a:lstStyle/>
          <a:p>
            <a:pPr>
              <a:lnSpc>
                <a:spcPts val="10360"/>
              </a:lnSpc>
            </a:pPr>
            <a:r>
              <a:rPr lang="en-US" sz="7400">
                <a:solidFill>
                  <a:srgbClr val="0CC74C"/>
                </a:solidFill>
                <a:latin typeface="Farmer Market"/>
              </a:rPr>
              <a:t>JUST FOR FUN FARMS</a:t>
            </a:r>
          </a:p>
        </p:txBody>
      </p:sp>
      <p:grpSp>
        <p:nvGrpSpPr>
          <p:cNvPr id="5" name="Group 5"/>
          <p:cNvGrpSpPr/>
          <p:nvPr/>
        </p:nvGrpSpPr>
        <p:grpSpPr>
          <a:xfrm>
            <a:off x="8997764" y="1246442"/>
            <a:ext cx="8499351" cy="8499351"/>
            <a:chOff x="0" y="0"/>
            <a:chExt cx="812800" cy="812800"/>
          </a:xfrm>
        </p:grpSpPr>
        <p:sp>
          <p:nvSpPr>
            <p:cNvPr id="6" name="Freeform 6"/>
            <p:cNvSpPr/>
            <p:nvPr/>
          </p:nvSpPr>
          <p:spPr>
            <a:xfrm>
              <a:off x="0" y="0"/>
              <a:ext cx="812800" cy="812800"/>
            </a:xfrm>
            <a:custGeom>
              <a:avLst/>
              <a:gdLst/>
              <a:ahLst/>
              <a:cxnLst/>
              <a:rect l="l" t="t" r="r" b="b"/>
              <a:pathLst>
                <a:path w="812800" h="812800">
                  <a:moveTo>
                    <a:pt x="20950" y="0"/>
                  </a:moveTo>
                  <a:lnTo>
                    <a:pt x="791850" y="0"/>
                  </a:lnTo>
                  <a:cubicBezTo>
                    <a:pt x="803420" y="0"/>
                    <a:pt x="812800" y="9380"/>
                    <a:pt x="812800" y="20950"/>
                  </a:cubicBezTo>
                  <a:lnTo>
                    <a:pt x="812800" y="791850"/>
                  </a:lnTo>
                  <a:cubicBezTo>
                    <a:pt x="812800" y="803420"/>
                    <a:pt x="803420" y="812800"/>
                    <a:pt x="791850" y="812800"/>
                  </a:cubicBezTo>
                  <a:lnTo>
                    <a:pt x="20950" y="812800"/>
                  </a:lnTo>
                  <a:cubicBezTo>
                    <a:pt x="9380" y="812800"/>
                    <a:pt x="0" y="803420"/>
                    <a:pt x="0" y="791850"/>
                  </a:cubicBezTo>
                  <a:lnTo>
                    <a:pt x="0" y="20950"/>
                  </a:lnTo>
                  <a:cubicBezTo>
                    <a:pt x="0" y="9380"/>
                    <a:pt x="9380" y="0"/>
                    <a:pt x="20950" y="0"/>
                  </a:cubicBezTo>
                  <a:close/>
                </a:path>
              </a:pathLst>
            </a:custGeom>
            <a:blipFill>
              <a:blip r:embed="rId4"/>
              <a:stretch>
                <a:fillRect l="-3518" t="-15224" b="-22799"/>
              </a:stretch>
            </a:blipFill>
            <a:ln w="38100" cap="rnd">
              <a:solidFill>
                <a:srgbClr val="000000"/>
              </a:solidFill>
              <a:prstDash val="solid"/>
              <a:round/>
            </a:ln>
          </p:spPr>
          <p:txBody>
            <a:bodyPr/>
            <a:lstStyle/>
            <a:p>
              <a:endParaRPr lang="en-US"/>
            </a:p>
          </p:txBody>
        </p:sp>
      </p:grpSp>
      <p:sp>
        <p:nvSpPr>
          <p:cNvPr id="7" name="TextBox 7"/>
          <p:cNvSpPr txBox="1"/>
          <p:nvPr/>
        </p:nvSpPr>
        <p:spPr>
          <a:xfrm>
            <a:off x="810631" y="1774128"/>
            <a:ext cx="5490265" cy="1297663"/>
          </a:xfrm>
          <a:prstGeom prst="rect">
            <a:avLst/>
          </a:prstGeom>
        </p:spPr>
        <p:txBody>
          <a:bodyPr lIns="0" tIns="0" rIns="0" bIns="0" rtlCol="0" anchor="t">
            <a:spAutoFit/>
          </a:bodyPr>
          <a:lstStyle/>
          <a:p>
            <a:pPr>
              <a:lnSpc>
                <a:spcPts val="5179"/>
              </a:lnSpc>
            </a:pPr>
            <a:r>
              <a:rPr lang="en-US" sz="3699" spc="273" dirty="0">
                <a:solidFill>
                  <a:srgbClr val="000000"/>
                </a:solidFill>
                <a:latin typeface="Handyman" panose="020B0604020202020204" charset="0"/>
              </a:rPr>
              <a:t>MICROGREENS FARM</a:t>
            </a:r>
          </a:p>
          <a:p>
            <a:pPr marL="0" lvl="0" indent="0">
              <a:lnSpc>
                <a:spcPts val="5179"/>
              </a:lnSpc>
            </a:pPr>
            <a:r>
              <a:rPr lang="en-US" sz="3699" spc="273" dirty="0">
                <a:solidFill>
                  <a:srgbClr val="000000"/>
                </a:solidFill>
                <a:latin typeface="Handyman" panose="020B0604020202020204" charset="0"/>
              </a:rPr>
              <a:t>BY: OWEN CHASE</a:t>
            </a:r>
          </a:p>
        </p:txBody>
      </p:sp>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21887" y="5214937"/>
            <a:ext cx="19782689" cy="0"/>
          </a:xfrm>
          <a:prstGeom prst="line">
            <a:avLst/>
          </a:prstGeom>
          <a:ln w="47625" cap="rnd">
            <a:solidFill>
              <a:srgbClr val="000000"/>
            </a:solidFill>
            <a:prstDash val="sysDot"/>
            <a:headEnd type="none" w="sm" len="sm"/>
            <a:tailEnd type="none" w="sm" len="sm"/>
          </a:ln>
        </p:spPr>
        <p:txBody>
          <a:bodyPr/>
          <a:lstStyle/>
          <a:p>
            <a:endParaRPr lang="en-US"/>
          </a:p>
        </p:txBody>
      </p:sp>
      <p:sp>
        <p:nvSpPr>
          <p:cNvPr id="3" name="Freeform 3"/>
          <p:cNvSpPr/>
          <p:nvPr/>
        </p:nvSpPr>
        <p:spPr>
          <a:xfrm>
            <a:off x="8467491" y="559541"/>
            <a:ext cx="4203938" cy="4203938"/>
          </a:xfrm>
          <a:custGeom>
            <a:avLst/>
            <a:gdLst/>
            <a:ahLst/>
            <a:cxnLst/>
            <a:rect l="l" t="t" r="r" b="b"/>
            <a:pathLst>
              <a:path w="4203938" h="4203938">
                <a:moveTo>
                  <a:pt x="0" y="0"/>
                </a:moveTo>
                <a:lnTo>
                  <a:pt x="4203938" y="0"/>
                </a:lnTo>
                <a:lnTo>
                  <a:pt x="4203938" y="4203938"/>
                </a:lnTo>
                <a:lnTo>
                  <a:pt x="0" y="4203938"/>
                </a:lnTo>
                <a:lnTo>
                  <a:pt x="0" y="0"/>
                </a:lnTo>
                <a:close/>
              </a:path>
            </a:pathLst>
          </a:custGeom>
          <a:blipFill>
            <a:blip r:embed="rId3"/>
            <a:stretch>
              <a:fillRect t="-21217" r="-4282" b="-17825"/>
            </a:stretch>
          </a:blipFill>
          <a:ln w="38100" cap="sq">
            <a:solidFill>
              <a:srgbClr val="000000"/>
            </a:solidFill>
            <a:prstDash val="solid"/>
            <a:miter/>
          </a:ln>
        </p:spPr>
        <p:txBody>
          <a:bodyPr/>
          <a:lstStyle/>
          <a:p>
            <a:endParaRPr lang="en-US"/>
          </a:p>
        </p:txBody>
      </p:sp>
      <p:sp>
        <p:nvSpPr>
          <p:cNvPr id="4" name="Freeform 4"/>
          <p:cNvSpPr/>
          <p:nvPr/>
        </p:nvSpPr>
        <p:spPr>
          <a:xfrm>
            <a:off x="7174497" y="5744027"/>
            <a:ext cx="4221192" cy="4221192"/>
          </a:xfrm>
          <a:custGeom>
            <a:avLst/>
            <a:gdLst/>
            <a:ahLst/>
            <a:cxnLst/>
            <a:rect l="l" t="t" r="r" b="b"/>
            <a:pathLst>
              <a:path w="4221192" h="4221192">
                <a:moveTo>
                  <a:pt x="0" y="0"/>
                </a:moveTo>
                <a:lnTo>
                  <a:pt x="4221192" y="0"/>
                </a:lnTo>
                <a:lnTo>
                  <a:pt x="4221192" y="4221192"/>
                </a:lnTo>
                <a:lnTo>
                  <a:pt x="0" y="4221192"/>
                </a:lnTo>
                <a:lnTo>
                  <a:pt x="0" y="0"/>
                </a:lnTo>
                <a:close/>
              </a:path>
            </a:pathLst>
          </a:custGeom>
          <a:blipFill>
            <a:blip r:embed="rId4"/>
            <a:stretch>
              <a:fillRect l="-35260" t="-6763" r="-27222" b="-15098"/>
            </a:stretch>
          </a:blipFill>
          <a:ln w="38100" cap="sq">
            <a:solidFill>
              <a:srgbClr val="000000"/>
            </a:solidFill>
            <a:prstDash val="solid"/>
            <a:miter/>
          </a:ln>
        </p:spPr>
        <p:txBody>
          <a:bodyPr/>
          <a:lstStyle/>
          <a:p>
            <a:endParaRPr lang="en-US"/>
          </a:p>
        </p:txBody>
      </p:sp>
      <p:sp>
        <p:nvSpPr>
          <p:cNvPr id="5" name="Freeform 5"/>
          <p:cNvSpPr/>
          <p:nvPr/>
        </p:nvSpPr>
        <p:spPr>
          <a:xfrm>
            <a:off x="12439246" y="5744027"/>
            <a:ext cx="4221192" cy="4221192"/>
          </a:xfrm>
          <a:custGeom>
            <a:avLst/>
            <a:gdLst/>
            <a:ahLst/>
            <a:cxnLst/>
            <a:rect l="l" t="t" r="r" b="b"/>
            <a:pathLst>
              <a:path w="4221192" h="4221192">
                <a:moveTo>
                  <a:pt x="0" y="0"/>
                </a:moveTo>
                <a:lnTo>
                  <a:pt x="4221192" y="0"/>
                </a:lnTo>
                <a:lnTo>
                  <a:pt x="4221192" y="4221192"/>
                </a:lnTo>
                <a:lnTo>
                  <a:pt x="0" y="4221192"/>
                </a:lnTo>
                <a:lnTo>
                  <a:pt x="0" y="0"/>
                </a:lnTo>
                <a:close/>
              </a:path>
            </a:pathLst>
          </a:custGeom>
          <a:blipFill>
            <a:blip r:embed="rId5"/>
            <a:stretch>
              <a:fillRect l="-51725" t="-18255" r="-7249" b="-1447"/>
            </a:stretch>
          </a:blipFill>
          <a:ln w="38100" cap="sq">
            <a:solidFill>
              <a:srgbClr val="000000"/>
            </a:solidFill>
            <a:prstDash val="solid"/>
            <a:miter/>
          </a:ln>
        </p:spPr>
        <p:txBody>
          <a:bodyPr/>
          <a:lstStyle/>
          <a:p>
            <a:endParaRPr lang="en-US"/>
          </a:p>
        </p:txBody>
      </p:sp>
      <p:sp>
        <p:nvSpPr>
          <p:cNvPr id="6" name="AutoShape 6"/>
          <p:cNvSpPr/>
          <p:nvPr/>
        </p:nvSpPr>
        <p:spPr>
          <a:xfrm flipH="1">
            <a:off x="14652719" y="5215458"/>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7" name="Freeform 7"/>
          <p:cNvSpPr/>
          <p:nvPr/>
        </p:nvSpPr>
        <p:spPr>
          <a:xfrm>
            <a:off x="13793265" y="559541"/>
            <a:ext cx="4203938" cy="4203938"/>
          </a:xfrm>
          <a:custGeom>
            <a:avLst/>
            <a:gdLst/>
            <a:ahLst/>
            <a:cxnLst/>
            <a:rect l="l" t="t" r="r" b="b"/>
            <a:pathLst>
              <a:path w="4203938" h="4203938">
                <a:moveTo>
                  <a:pt x="0" y="0"/>
                </a:moveTo>
                <a:lnTo>
                  <a:pt x="4203938" y="0"/>
                </a:lnTo>
                <a:lnTo>
                  <a:pt x="4203938" y="4203938"/>
                </a:lnTo>
                <a:lnTo>
                  <a:pt x="0" y="4203938"/>
                </a:lnTo>
                <a:lnTo>
                  <a:pt x="0" y="0"/>
                </a:lnTo>
                <a:close/>
              </a:path>
            </a:pathLst>
          </a:custGeom>
          <a:blipFill>
            <a:blip r:embed="rId6"/>
            <a:stretch>
              <a:fillRect l="-18156" t="-30261" r="-348" b="-27745"/>
            </a:stretch>
          </a:blipFill>
          <a:ln w="38100" cap="sq">
            <a:solidFill>
              <a:srgbClr val="000000"/>
            </a:solidFill>
            <a:prstDash val="solid"/>
            <a:miter/>
          </a:ln>
        </p:spPr>
        <p:txBody>
          <a:bodyPr/>
          <a:lstStyle/>
          <a:p>
            <a:endParaRPr lang="en-US"/>
          </a:p>
        </p:txBody>
      </p:sp>
      <p:sp>
        <p:nvSpPr>
          <p:cNvPr id="8" name="Freeform 8"/>
          <p:cNvSpPr/>
          <p:nvPr/>
        </p:nvSpPr>
        <p:spPr>
          <a:xfrm>
            <a:off x="1909748" y="5744027"/>
            <a:ext cx="4221192" cy="4221192"/>
          </a:xfrm>
          <a:custGeom>
            <a:avLst/>
            <a:gdLst/>
            <a:ahLst/>
            <a:cxnLst/>
            <a:rect l="l" t="t" r="r" b="b"/>
            <a:pathLst>
              <a:path w="4221192" h="4221192">
                <a:moveTo>
                  <a:pt x="0" y="0"/>
                </a:moveTo>
                <a:lnTo>
                  <a:pt x="4221192" y="0"/>
                </a:lnTo>
                <a:lnTo>
                  <a:pt x="4221192" y="4221192"/>
                </a:lnTo>
                <a:lnTo>
                  <a:pt x="0" y="4221192"/>
                </a:lnTo>
                <a:lnTo>
                  <a:pt x="0" y="0"/>
                </a:lnTo>
                <a:close/>
              </a:path>
            </a:pathLst>
          </a:custGeom>
          <a:blipFill>
            <a:blip r:embed="rId7"/>
            <a:stretch>
              <a:fillRect/>
            </a:stretch>
          </a:blipFill>
          <a:ln w="38100" cap="sq">
            <a:solidFill>
              <a:srgbClr val="000000"/>
            </a:solidFill>
            <a:prstDash val="solid"/>
            <a:miter/>
          </a:ln>
        </p:spPr>
        <p:txBody>
          <a:bodyPr/>
          <a:lstStyle/>
          <a:p>
            <a:endParaRPr lang="en-US"/>
          </a:p>
        </p:txBody>
      </p:sp>
      <p:sp>
        <p:nvSpPr>
          <p:cNvPr id="9" name="Freeform 9"/>
          <p:cNvSpPr/>
          <p:nvPr/>
        </p:nvSpPr>
        <p:spPr>
          <a:xfrm>
            <a:off x="3206278" y="559541"/>
            <a:ext cx="4203938" cy="4203938"/>
          </a:xfrm>
          <a:custGeom>
            <a:avLst/>
            <a:gdLst/>
            <a:ahLst/>
            <a:cxnLst/>
            <a:rect l="l" t="t" r="r" b="b"/>
            <a:pathLst>
              <a:path w="4203938" h="4203938">
                <a:moveTo>
                  <a:pt x="0" y="0"/>
                </a:moveTo>
                <a:lnTo>
                  <a:pt x="4203938" y="0"/>
                </a:lnTo>
                <a:lnTo>
                  <a:pt x="4203938" y="4203938"/>
                </a:lnTo>
                <a:lnTo>
                  <a:pt x="0" y="4203938"/>
                </a:lnTo>
                <a:lnTo>
                  <a:pt x="0" y="0"/>
                </a:lnTo>
                <a:close/>
              </a:path>
            </a:pathLst>
          </a:custGeom>
          <a:blipFill>
            <a:blip r:embed="rId8"/>
            <a:stretch>
              <a:fillRect t="-12194" b="-21138"/>
            </a:stretch>
          </a:blipFill>
          <a:ln w="38100" cap="sq">
            <a:solidFill>
              <a:srgbClr val="000000"/>
            </a:solidFill>
            <a:prstDash val="solid"/>
            <a:miter/>
          </a:ln>
        </p:spPr>
        <p:txBody>
          <a:bodyPr/>
          <a:lstStyle/>
          <a:p>
            <a:endParaRPr lang="en-US"/>
          </a:p>
        </p:txBody>
      </p:sp>
      <p:grpSp>
        <p:nvGrpSpPr>
          <p:cNvPr id="10" name="Group 10"/>
          <p:cNvGrpSpPr/>
          <p:nvPr/>
        </p:nvGrpSpPr>
        <p:grpSpPr>
          <a:xfrm>
            <a:off x="5340543" y="693743"/>
            <a:ext cx="1852250" cy="1163601"/>
            <a:chOff x="0" y="0"/>
            <a:chExt cx="487835" cy="306463"/>
          </a:xfrm>
        </p:grpSpPr>
        <p:sp>
          <p:nvSpPr>
            <p:cNvPr id="11" name="Freeform 11"/>
            <p:cNvSpPr/>
            <p:nvPr/>
          </p:nvSpPr>
          <p:spPr>
            <a:xfrm>
              <a:off x="0" y="0"/>
              <a:ext cx="487835" cy="306463"/>
            </a:xfrm>
            <a:custGeom>
              <a:avLst/>
              <a:gdLst/>
              <a:ahLst/>
              <a:cxnLst/>
              <a:rect l="l" t="t" r="r" b="b"/>
              <a:pathLst>
                <a:path w="487835" h="306463">
                  <a:moveTo>
                    <a:pt x="0" y="0"/>
                  </a:moveTo>
                  <a:lnTo>
                    <a:pt x="487835" y="0"/>
                  </a:lnTo>
                  <a:lnTo>
                    <a:pt x="487835" y="306463"/>
                  </a:lnTo>
                  <a:lnTo>
                    <a:pt x="0" y="306463"/>
                  </a:lnTo>
                  <a:close/>
                </a:path>
              </a:pathLst>
            </a:custGeom>
            <a:solidFill>
              <a:srgbClr val="AFED93"/>
            </a:solidFill>
            <a:ln w="38100" cap="sq">
              <a:solidFill>
                <a:srgbClr val="000000"/>
              </a:solidFill>
              <a:prstDash val="solid"/>
              <a:miter/>
            </a:ln>
          </p:spPr>
          <p:txBody>
            <a:bodyPr/>
            <a:lstStyle/>
            <a:p>
              <a:endParaRPr lang="en-US"/>
            </a:p>
          </p:txBody>
        </p:sp>
        <p:sp>
          <p:nvSpPr>
            <p:cNvPr id="12" name="TextBox 12"/>
            <p:cNvSpPr txBox="1"/>
            <p:nvPr/>
          </p:nvSpPr>
          <p:spPr>
            <a:xfrm>
              <a:off x="0" y="-85725"/>
              <a:ext cx="487835" cy="392188"/>
            </a:xfrm>
            <a:prstGeom prst="rect">
              <a:avLst/>
            </a:prstGeom>
          </p:spPr>
          <p:txBody>
            <a:bodyPr lIns="50800" tIns="50800" rIns="50800" bIns="50800" rtlCol="0" anchor="ctr"/>
            <a:lstStyle/>
            <a:p>
              <a:pPr algn="ctr">
                <a:lnSpc>
                  <a:spcPts val="2479"/>
                </a:lnSpc>
              </a:pPr>
              <a:endParaRPr/>
            </a:p>
          </p:txBody>
        </p:sp>
      </p:grpSp>
      <p:sp>
        <p:nvSpPr>
          <p:cNvPr id="13" name="TextBox 13"/>
          <p:cNvSpPr txBox="1"/>
          <p:nvPr/>
        </p:nvSpPr>
        <p:spPr>
          <a:xfrm>
            <a:off x="5189794" y="831240"/>
            <a:ext cx="2153747" cy="849976"/>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JANUARY ‘23</a:t>
            </a:r>
          </a:p>
          <a:p>
            <a:pPr algn="ctr">
              <a:lnSpc>
                <a:spcPts val="2204"/>
              </a:lnSpc>
            </a:pPr>
            <a:r>
              <a:rPr lang="en-US" sz="2099" dirty="0">
                <a:solidFill>
                  <a:srgbClr val="17726D"/>
                </a:solidFill>
                <a:latin typeface="Handyman" panose="020B0604020202020204" charset="0"/>
              </a:rPr>
              <a:t>FIRST</a:t>
            </a:r>
          </a:p>
          <a:p>
            <a:pPr algn="ctr">
              <a:lnSpc>
                <a:spcPts val="2204"/>
              </a:lnSpc>
            </a:pPr>
            <a:r>
              <a:rPr lang="en-US" sz="2099" dirty="0">
                <a:solidFill>
                  <a:srgbClr val="17726D"/>
                </a:solidFill>
                <a:latin typeface="Handyman" panose="020B0604020202020204" charset="0"/>
              </a:rPr>
              <a:t>MICROGREENS</a:t>
            </a:r>
          </a:p>
        </p:txBody>
      </p:sp>
      <p:grpSp>
        <p:nvGrpSpPr>
          <p:cNvPr id="14" name="Group 14"/>
          <p:cNvGrpSpPr/>
          <p:nvPr/>
        </p:nvGrpSpPr>
        <p:grpSpPr>
          <a:xfrm>
            <a:off x="15979655" y="693743"/>
            <a:ext cx="1852250" cy="1163601"/>
            <a:chOff x="0" y="0"/>
            <a:chExt cx="487835" cy="306463"/>
          </a:xfrm>
        </p:grpSpPr>
        <p:sp>
          <p:nvSpPr>
            <p:cNvPr id="15" name="Freeform 15"/>
            <p:cNvSpPr/>
            <p:nvPr/>
          </p:nvSpPr>
          <p:spPr>
            <a:xfrm>
              <a:off x="0" y="0"/>
              <a:ext cx="487835" cy="306463"/>
            </a:xfrm>
            <a:custGeom>
              <a:avLst/>
              <a:gdLst/>
              <a:ahLst/>
              <a:cxnLst/>
              <a:rect l="l" t="t" r="r" b="b"/>
              <a:pathLst>
                <a:path w="487835" h="306463">
                  <a:moveTo>
                    <a:pt x="0" y="0"/>
                  </a:moveTo>
                  <a:lnTo>
                    <a:pt x="487835" y="0"/>
                  </a:lnTo>
                  <a:lnTo>
                    <a:pt x="487835" y="306463"/>
                  </a:lnTo>
                  <a:lnTo>
                    <a:pt x="0" y="306463"/>
                  </a:lnTo>
                  <a:close/>
                </a:path>
              </a:pathLst>
            </a:custGeom>
            <a:solidFill>
              <a:srgbClr val="AFED93"/>
            </a:solidFill>
            <a:ln w="38100" cap="sq">
              <a:solidFill>
                <a:srgbClr val="000000"/>
              </a:solidFill>
              <a:prstDash val="solid"/>
              <a:miter/>
            </a:ln>
          </p:spPr>
          <p:txBody>
            <a:bodyPr/>
            <a:lstStyle/>
            <a:p>
              <a:endParaRPr lang="en-US"/>
            </a:p>
          </p:txBody>
        </p:sp>
        <p:sp>
          <p:nvSpPr>
            <p:cNvPr id="16" name="TextBox 16"/>
            <p:cNvSpPr txBox="1"/>
            <p:nvPr/>
          </p:nvSpPr>
          <p:spPr>
            <a:xfrm>
              <a:off x="0" y="-66675"/>
              <a:ext cx="487835" cy="373138"/>
            </a:xfrm>
            <a:prstGeom prst="rect">
              <a:avLst/>
            </a:prstGeom>
          </p:spPr>
          <p:txBody>
            <a:bodyPr lIns="50800" tIns="50800" rIns="50800" bIns="50800" rtlCol="0" anchor="ctr"/>
            <a:lstStyle/>
            <a:p>
              <a:pPr algn="ctr">
                <a:lnSpc>
                  <a:spcPts val="3254"/>
                </a:lnSpc>
              </a:pPr>
              <a:endParaRPr/>
            </a:p>
          </p:txBody>
        </p:sp>
      </p:grpSp>
      <p:sp>
        <p:nvSpPr>
          <p:cNvPr id="17" name="TextBox 17"/>
          <p:cNvSpPr txBox="1"/>
          <p:nvPr/>
        </p:nvSpPr>
        <p:spPr>
          <a:xfrm>
            <a:off x="15701833" y="846658"/>
            <a:ext cx="2407895" cy="849976"/>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MARCH ‘24</a:t>
            </a:r>
          </a:p>
          <a:p>
            <a:pPr algn="ctr">
              <a:lnSpc>
                <a:spcPts val="2204"/>
              </a:lnSpc>
            </a:pPr>
            <a:r>
              <a:rPr lang="en-US" sz="2099" dirty="0">
                <a:solidFill>
                  <a:srgbClr val="17726D"/>
                </a:solidFill>
                <a:latin typeface="Handyman" panose="020B0604020202020204" charset="0"/>
              </a:rPr>
              <a:t>SUBSCRIPTION </a:t>
            </a:r>
          </a:p>
          <a:p>
            <a:pPr algn="ctr">
              <a:lnSpc>
                <a:spcPts val="2204"/>
              </a:lnSpc>
            </a:pPr>
            <a:r>
              <a:rPr lang="en-US" sz="2099" dirty="0">
                <a:solidFill>
                  <a:srgbClr val="17726D"/>
                </a:solidFill>
                <a:latin typeface="Handyman" panose="020B0604020202020204" charset="0"/>
              </a:rPr>
              <a:t>PROGRAM </a:t>
            </a:r>
          </a:p>
        </p:txBody>
      </p:sp>
      <p:grpSp>
        <p:nvGrpSpPr>
          <p:cNvPr id="18" name="Group 18"/>
          <p:cNvGrpSpPr/>
          <p:nvPr/>
        </p:nvGrpSpPr>
        <p:grpSpPr>
          <a:xfrm>
            <a:off x="10629899" y="693743"/>
            <a:ext cx="1852250" cy="1163601"/>
            <a:chOff x="0" y="0"/>
            <a:chExt cx="487835" cy="306463"/>
          </a:xfrm>
        </p:grpSpPr>
        <p:sp>
          <p:nvSpPr>
            <p:cNvPr id="19" name="Freeform 19"/>
            <p:cNvSpPr/>
            <p:nvPr/>
          </p:nvSpPr>
          <p:spPr>
            <a:xfrm>
              <a:off x="0" y="0"/>
              <a:ext cx="487835" cy="306463"/>
            </a:xfrm>
            <a:custGeom>
              <a:avLst/>
              <a:gdLst/>
              <a:ahLst/>
              <a:cxnLst/>
              <a:rect l="l" t="t" r="r" b="b"/>
              <a:pathLst>
                <a:path w="487835" h="306463">
                  <a:moveTo>
                    <a:pt x="0" y="0"/>
                  </a:moveTo>
                  <a:lnTo>
                    <a:pt x="487835" y="0"/>
                  </a:lnTo>
                  <a:lnTo>
                    <a:pt x="487835" y="306463"/>
                  </a:lnTo>
                  <a:lnTo>
                    <a:pt x="0" y="306463"/>
                  </a:lnTo>
                  <a:close/>
                </a:path>
              </a:pathLst>
            </a:custGeom>
            <a:solidFill>
              <a:srgbClr val="AFED93"/>
            </a:solidFill>
            <a:ln w="38100" cap="sq">
              <a:solidFill>
                <a:srgbClr val="000000"/>
              </a:solidFill>
              <a:prstDash val="solid"/>
              <a:miter/>
            </a:ln>
          </p:spPr>
          <p:txBody>
            <a:bodyPr/>
            <a:lstStyle/>
            <a:p>
              <a:endParaRPr lang="en-US"/>
            </a:p>
          </p:txBody>
        </p:sp>
        <p:sp>
          <p:nvSpPr>
            <p:cNvPr id="20" name="TextBox 20"/>
            <p:cNvSpPr txBox="1"/>
            <p:nvPr/>
          </p:nvSpPr>
          <p:spPr>
            <a:xfrm>
              <a:off x="0" y="-47625"/>
              <a:ext cx="487835" cy="354088"/>
            </a:xfrm>
            <a:prstGeom prst="rect">
              <a:avLst/>
            </a:prstGeom>
          </p:spPr>
          <p:txBody>
            <a:bodyPr lIns="50800" tIns="50800" rIns="50800" bIns="50800" rtlCol="0" anchor="ctr"/>
            <a:lstStyle/>
            <a:p>
              <a:pPr algn="ctr">
                <a:lnSpc>
                  <a:spcPts val="2479"/>
                </a:lnSpc>
              </a:pPr>
              <a:endParaRPr/>
            </a:p>
          </p:txBody>
        </p:sp>
      </p:grpSp>
      <p:sp>
        <p:nvSpPr>
          <p:cNvPr id="21" name="TextBox 21"/>
          <p:cNvSpPr txBox="1"/>
          <p:nvPr/>
        </p:nvSpPr>
        <p:spPr>
          <a:xfrm>
            <a:off x="10544676" y="831240"/>
            <a:ext cx="2022697" cy="849976"/>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DECEMBER ‘23</a:t>
            </a:r>
          </a:p>
          <a:p>
            <a:pPr algn="ctr">
              <a:lnSpc>
                <a:spcPts val="2204"/>
              </a:lnSpc>
            </a:pPr>
            <a:r>
              <a:rPr lang="en-US" sz="2099" dirty="0">
                <a:solidFill>
                  <a:srgbClr val="17726D"/>
                </a:solidFill>
                <a:latin typeface="Handyman" panose="020B0604020202020204" charset="0"/>
              </a:rPr>
              <a:t>FIRST GROW </a:t>
            </a:r>
          </a:p>
          <a:p>
            <a:pPr algn="ctr">
              <a:lnSpc>
                <a:spcPts val="2204"/>
              </a:lnSpc>
            </a:pPr>
            <a:r>
              <a:rPr lang="en-US" sz="2099" dirty="0">
                <a:solidFill>
                  <a:srgbClr val="17726D"/>
                </a:solidFill>
                <a:latin typeface="Handyman" panose="020B0604020202020204" charset="0"/>
              </a:rPr>
              <a:t>RACK</a:t>
            </a:r>
          </a:p>
        </p:txBody>
      </p:sp>
      <p:grpSp>
        <p:nvGrpSpPr>
          <p:cNvPr id="22" name="Group 22"/>
          <p:cNvGrpSpPr/>
          <p:nvPr/>
        </p:nvGrpSpPr>
        <p:grpSpPr>
          <a:xfrm>
            <a:off x="7410216" y="8676500"/>
            <a:ext cx="1852250" cy="1163362"/>
            <a:chOff x="0" y="0"/>
            <a:chExt cx="487835" cy="306400"/>
          </a:xfrm>
        </p:grpSpPr>
        <p:sp>
          <p:nvSpPr>
            <p:cNvPr id="23" name="Freeform 23"/>
            <p:cNvSpPr/>
            <p:nvPr/>
          </p:nvSpPr>
          <p:spPr>
            <a:xfrm>
              <a:off x="0" y="0"/>
              <a:ext cx="487835" cy="306400"/>
            </a:xfrm>
            <a:custGeom>
              <a:avLst/>
              <a:gdLst/>
              <a:ahLst/>
              <a:cxnLst/>
              <a:rect l="l" t="t" r="r" b="b"/>
              <a:pathLst>
                <a:path w="487835" h="306400">
                  <a:moveTo>
                    <a:pt x="0" y="0"/>
                  </a:moveTo>
                  <a:lnTo>
                    <a:pt x="487835" y="0"/>
                  </a:lnTo>
                  <a:lnTo>
                    <a:pt x="487835" y="306400"/>
                  </a:lnTo>
                  <a:lnTo>
                    <a:pt x="0" y="306400"/>
                  </a:lnTo>
                  <a:close/>
                </a:path>
              </a:pathLst>
            </a:custGeom>
            <a:solidFill>
              <a:srgbClr val="AFED93"/>
            </a:solidFill>
            <a:ln w="38100" cap="sq">
              <a:solidFill>
                <a:srgbClr val="000000"/>
              </a:solidFill>
              <a:prstDash val="solid"/>
              <a:miter/>
            </a:ln>
          </p:spPr>
          <p:txBody>
            <a:bodyPr/>
            <a:lstStyle/>
            <a:p>
              <a:endParaRPr lang="en-US" dirty="0"/>
            </a:p>
          </p:txBody>
        </p:sp>
        <p:sp>
          <p:nvSpPr>
            <p:cNvPr id="24" name="TextBox 24"/>
            <p:cNvSpPr txBox="1"/>
            <p:nvPr/>
          </p:nvSpPr>
          <p:spPr>
            <a:xfrm>
              <a:off x="0" y="-47625"/>
              <a:ext cx="487835" cy="354025"/>
            </a:xfrm>
            <a:prstGeom prst="rect">
              <a:avLst/>
            </a:prstGeom>
          </p:spPr>
          <p:txBody>
            <a:bodyPr lIns="50800" tIns="50800" rIns="50800" bIns="50800" rtlCol="0" anchor="ctr"/>
            <a:lstStyle/>
            <a:p>
              <a:pPr algn="ctr">
                <a:lnSpc>
                  <a:spcPts val="2479"/>
                </a:lnSpc>
              </a:pPr>
              <a:endParaRPr/>
            </a:p>
          </p:txBody>
        </p:sp>
      </p:grpSp>
      <p:sp>
        <p:nvSpPr>
          <p:cNvPr id="25" name="TextBox 25"/>
          <p:cNvSpPr txBox="1"/>
          <p:nvPr/>
        </p:nvSpPr>
        <p:spPr>
          <a:xfrm>
            <a:off x="7533040" y="8943738"/>
            <a:ext cx="1606602" cy="567848"/>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OCTOBER ‘23</a:t>
            </a:r>
          </a:p>
          <a:p>
            <a:pPr algn="ctr">
              <a:lnSpc>
                <a:spcPts val="2204"/>
              </a:lnSpc>
            </a:pPr>
            <a:r>
              <a:rPr lang="en-US" sz="2099" dirty="0">
                <a:solidFill>
                  <a:srgbClr val="17726D"/>
                </a:solidFill>
                <a:latin typeface="Handyman" panose="020B0604020202020204" charset="0"/>
              </a:rPr>
              <a:t>FIRST POP UP</a:t>
            </a:r>
          </a:p>
        </p:txBody>
      </p:sp>
      <p:grpSp>
        <p:nvGrpSpPr>
          <p:cNvPr id="26" name="Group 26"/>
          <p:cNvGrpSpPr/>
          <p:nvPr/>
        </p:nvGrpSpPr>
        <p:grpSpPr>
          <a:xfrm>
            <a:off x="14628906" y="8677275"/>
            <a:ext cx="1852250" cy="1163243"/>
            <a:chOff x="0" y="0"/>
            <a:chExt cx="487835" cy="306369"/>
          </a:xfrm>
        </p:grpSpPr>
        <p:sp>
          <p:nvSpPr>
            <p:cNvPr id="27" name="Freeform 27"/>
            <p:cNvSpPr/>
            <p:nvPr/>
          </p:nvSpPr>
          <p:spPr>
            <a:xfrm>
              <a:off x="0" y="0"/>
              <a:ext cx="487835" cy="306369"/>
            </a:xfrm>
            <a:custGeom>
              <a:avLst/>
              <a:gdLst/>
              <a:ahLst/>
              <a:cxnLst/>
              <a:rect l="l" t="t" r="r" b="b"/>
              <a:pathLst>
                <a:path w="487835" h="306369">
                  <a:moveTo>
                    <a:pt x="0" y="0"/>
                  </a:moveTo>
                  <a:lnTo>
                    <a:pt x="487835" y="0"/>
                  </a:lnTo>
                  <a:lnTo>
                    <a:pt x="487835" y="306369"/>
                  </a:lnTo>
                  <a:lnTo>
                    <a:pt x="0" y="306369"/>
                  </a:lnTo>
                  <a:close/>
                </a:path>
              </a:pathLst>
            </a:custGeom>
            <a:solidFill>
              <a:srgbClr val="AFED93"/>
            </a:solidFill>
            <a:ln w="38100" cap="sq">
              <a:solidFill>
                <a:srgbClr val="000000"/>
              </a:solidFill>
              <a:prstDash val="solid"/>
              <a:miter/>
            </a:ln>
          </p:spPr>
          <p:txBody>
            <a:bodyPr/>
            <a:lstStyle/>
            <a:p>
              <a:endParaRPr lang="en-US"/>
            </a:p>
          </p:txBody>
        </p:sp>
        <p:sp>
          <p:nvSpPr>
            <p:cNvPr id="28" name="TextBox 28"/>
            <p:cNvSpPr txBox="1"/>
            <p:nvPr/>
          </p:nvSpPr>
          <p:spPr>
            <a:xfrm>
              <a:off x="0" y="-47625"/>
              <a:ext cx="487835" cy="353994"/>
            </a:xfrm>
            <a:prstGeom prst="rect">
              <a:avLst/>
            </a:prstGeom>
          </p:spPr>
          <p:txBody>
            <a:bodyPr lIns="50800" tIns="50800" rIns="50800" bIns="50800" rtlCol="0" anchor="ctr"/>
            <a:lstStyle/>
            <a:p>
              <a:pPr algn="ctr">
                <a:lnSpc>
                  <a:spcPts val="2479"/>
                </a:lnSpc>
              </a:pPr>
              <a:endParaRPr/>
            </a:p>
          </p:txBody>
        </p:sp>
      </p:grpSp>
      <p:sp>
        <p:nvSpPr>
          <p:cNvPr id="29" name="TextBox 29"/>
          <p:cNvSpPr txBox="1"/>
          <p:nvPr/>
        </p:nvSpPr>
        <p:spPr>
          <a:xfrm>
            <a:off x="14670876" y="8805685"/>
            <a:ext cx="1768312" cy="849976"/>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FEBRUARY ‘24</a:t>
            </a:r>
          </a:p>
          <a:p>
            <a:pPr algn="ctr">
              <a:lnSpc>
                <a:spcPts val="2204"/>
              </a:lnSpc>
            </a:pPr>
            <a:r>
              <a:rPr lang="en-US" sz="2099" dirty="0">
                <a:solidFill>
                  <a:srgbClr val="17726D"/>
                </a:solidFill>
                <a:latin typeface="Handyman" panose="020B0604020202020204" charset="0"/>
              </a:rPr>
              <a:t>FIRST RESTAURANTS</a:t>
            </a:r>
          </a:p>
        </p:txBody>
      </p:sp>
      <p:grpSp>
        <p:nvGrpSpPr>
          <p:cNvPr id="30" name="Group 30"/>
          <p:cNvGrpSpPr/>
          <p:nvPr/>
        </p:nvGrpSpPr>
        <p:grpSpPr>
          <a:xfrm>
            <a:off x="4091963" y="8676500"/>
            <a:ext cx="1852250" cy="1163601"/>
            <a:chOff x="0" y="0"/>
            <a:chExt cx="487835" cy="306463"/>
          </a:xfrm>
        </p:grpSpPr>
        <p:sp>
          <p:nvSpPr>
            <p:cNvPr id="31" name="Freeform 31"/>
            <p:cNvSpPr/>
            <p:nvPr/>
          </p:nvSpPr>
          <p:spPr>
            <a:xfrm>
              <a:off x="0" y="0"/>
              <a:ext cx="487835" cy="306463"/>
            </a:xfrm>
            <a:custGeom>
              <a:avLst/>
              <a:gdLst/>
              <a:ahLst/>
              <a:cxnLst/>
              <a:rect l="l" t="t" r="r" b="b"/>
              <a:pathLst>
                <a:path w="487835" h="306463">
                  <a:moveTo>
                    <a:pt x="0" y="0"/>
                  </a:moveTo>
                  <a:lnTo>
                    <a:pt x="487835" y="0"/>
                  </a:lnTo>
                  <a:lnTo>
                    <a:pt x="487835" y="306463"/>
                  </a:lnTo>
                  <a:lnTo>
                    <a:pt x="0" y="306463"/>
                  </a:lnTo>
                  <a:close/>
                </a:path>
              </a:pathLst>
            </a:custGeom>
            <a:solidFill>
              <a:srgbClr val="AFED93"/>
            </a:solidFill>
            <a:ln w="38100" cap="sq">
              <a:solidFill>
                <a:srgbClr val="000000"/>
              </a:solidFill>
              <a:prstDash val="solid"/>
              <a:miter/>
            </a:ln>
          </p:spPr>
          <p:txBody>
            <a:bodyPr/>
            <a:lstStyle/>
            <a:p>
              <a:endParaRPr lang="en-US"/>
            </a:p>
          </p:txBody>
        </p:sp>
        <p:sp>
          <p:nvSpPr>
            <p:cNvPr id="32" name="TextBox 32"/>
            <p:cNvSpPr txBox="1"/>
            <p:nvPr/>
          </p:nvSpPr>
          <p:spPr>
            <a:xfrm>
              <a:off x="0" y="-47625"/>
              <a:ext cx="487835" cy="354088"/>
            </a:xfrm>
            <a:prstGeom prst="rect">
              <a:avLst/>
            </a:prstGeom>
          </p:spPr>
          <p:txBody>
            <a:bodyPr lIns="50800" tIns="50800" rIns="50800" bIns="50800" rtlCol="0" anchor="ctr"/>
            <a:lstStyle/>
            <a:p>
              <a:pPr algn="ctr">
                <a:lnSpc>
                  <a:spcPts val="2479"/>
                </a:lnSpc>
              </a:pPr>
              <a:endParaRPr/>
            </a:p>
          </p:txBody>
        </p:sp>
      </p:grpSp>
      <p:sp>
        <p:nvSpPr>
          <p:cNvPr id="33" name="TextBox 33"/>
          <p:cNvSpPr txBox="1"/>
          <p:nvPr/>
        </p:nvSpPr>
        <p:spPr>
          <a:xfrm>
            <a:off x="4020344" y="8804970"/>
            <a:ext cx="1995488" cy="849976"/>
          </a:xfrm>
          <a:prstGeom prst="rect">
            <a:avLst/>
          </a:prstGeom>
        </p:spPr>
        <p:txBody>
          <a:bodyPr lIns="0" tIns="0" rIns="0" bIns="0" rtlCol="0" anchor="t">
            <a:spAutoFit/>
          </a:bodyPr>
          <a:lstStyle/>
          <a:p>
            <a:pPr algn="ctr">
              <a:lnSpc>
                <a:spcPts val="2204"/>
              </a:lnSpc>
            </a:pPr>
            <a:r>
              <a:rPr lang="en-US" sz="2099" dirty="0">
                <a:solidFill>
                  <a:srgbClr val="17726D"/>
                </a:solidFill>
                <a:latin typeface="Handyman" panose="020B0604020202020204" charset="0"/>
              </a:rPr>
              <a:t>AUGUST ’19</a:t>
            </a:r>
          </a:p>
          <a:p>
            <a:pPr algn="ctr">
              <a:lnSpc>
                <a:spcPts val="2204"/>
              </a:lnSpc>
            </a:pPr>
            <a:r>
              <a:rPr lang="en-US" sz="2099" dirty="0">
                <a:solidFill>
                  <a:srgbClr val="17726D"/>
                </a:solidFill>
                <a:latin typeface="Handyman" panose="020B0604020202020204" charset="0"/>
              </a:rPr>
              <a:t>FIRST TIME</a:t>
            </a:r>
          </a:p>
          <a:p>
            <a:pPr algn="ctr">
              <a:lnSpc>
                <a:spcPts val="2204"/>
              </a:lnSpc>
            </a:pPr>
            <a:r>
              <a:rPr lang="en-US" sz="2099" dirty="0">
                <a:solidFill>
                  <a:srgbClr val="17726D"/>
                </a:solidFill>
                <a:latin typeface="Handyman" panose="020B0604020202020204" charset="0"/>
              </a:rPr>
              <a:t> FARMING</a:t>
            </a:r>
          </a:p>
        </p:txBody>
      </p:sp>
      <p:sp>
        <p:nvSpPr>
          <p:cNvPr id="34" name="AutoShape 34"/>
          <p:cNvSpPr/>
          <p:nvPr/>
        </p:nvSpPr>
        <p:spPr>
          <a:xfrm flipH="1">
            <a:off x="9308906" y="5214937"/>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35" name="AutoShape 35"/>
          <p:cNvSpPr/>
          <p:nvPr/>
        </p:nvSpPr>
        <p:spPr>
          <a:xfrm flipV="1">
            <a:off x="15919047" y="4829397"/>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36" name="AutoShape 36"/>
          <p:cNvSpPr/>
          <p:nvPr/>
        </p:nvSpPr>
        <p:spPr>
          <a:xfrm flipH="1">
            <a:off x="3996532" y="5214937"/>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37" name="AutoShape 37"/>
          <p:cNvSpPr/>
          <p:nvPr/>
        </p:nvSpPr>
        <p:spPr>
          <a:xfrm flipV="1">
            <a:off x="10568489" y="4829397"/>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38" name="AutoShape 38"/>
          <p:cNvSpPr/>
          <p:nvPr/>
        </p:nvSpPr>
        <p:spPr>
          <a:xfrm flipV="1">
            <a:off x="5308247" y="4828876"/>
            <a:ext cx="0" cy="386062"/>
          </a:xfrm>
          <a:prstGeom prst="line">
            <a:avLst/>
          </a:prstGeom>
          <a:ln w="47625" cap="rnd">
            <a:solidFill>
              <a:srgbClr val="000000"/>
            </a:solidFill>
            <a:prstDash val="sysDot"/>
            <a:headEnd type="none" w="sm" len="sm"/>
            <a:tailEnd type="triangle" w="lg" len="med"/>
          </a:ln>
        </p:spPr>
        <p:txBody>
          <a:bodyPr/>
          <a:lstStyle/>
          <a:p>
            <a:endParaRPr lang="en-US"/>
          </a:p>
        </p:txBody>
      </p:sp>
      <p:sp>
        <p:nvSpPr>
          <p:cNvPr id="39" name="TextBox 39"/>
          <p:cNvSpPr txBox="1"/>
          <p:nvPr/>
        </p:nvSpPr>
        <p:spPr>
          <a:xfrm>
            <a:off x="0" y="343619"/>
            <a:ext cx="3276621" cy="2007750"/>
          </a:xfrm>
          <a:prstGeom prst="rect">
            <a:avLst/>
          </a:prstGeom>
        </p:spPr>
        <p:txBody>
          <a:bodyPr lIns="0" tIns="0" rIns="0" bIns="0" rtlCol="0" anchor="t">
            <a:spAutoFit/>
          </a:bodyPr>
          <a:lstStyle/>
          <a:p>
            <a:pPr algn="ctr">
              <a:lnSpc>
                <a:spcPts val="7769"/>
              </a:lnSpc>
            </a:pPr>
            <a:r>
              <a:rPr lang="en-US" sz="7399">
                <a:solidFill>
                  <a:srgbClr val="1F6631"/>
                </a:solidFill>
                <a:latin typeface="Farmer Market"/>
              </a:rPr>
              <a:t>MY </a:t>
            </a:r>
          </a:p>
          <a:p>
            <a:pPr algn="ctr">
              <a:lnSpc>
                <a:spcPts val="7769"/>
              </a:lnSpc>
            </a:pPr>
            <a:r>
              <a:rPr lang="en-US" sz="7399">
                <a:solidFill>
                  <a:srgbClr val="1F6631"/>
                </a:solidFill>
                <a:latin typeface="Farmer Market"/>
              </a:rPr>
              <a:t>STORY</a:t>
            </a:r>
          </a:p>
        </p:txBody>
      </p:sp>
      <p:sp>
        <p:nvSpPr>
          <p:cNvPr id="40" name="Rectangle 39">
            <a:extLst>
              <a:ext uri="{FF2B5EF4-FFF2-40B4-BE49-F238E27FC236}">
                <a16:creationId xmlns:a16="http://schemas.microsoft.com/office/drawing/2014/main" id="{E11AC404-DC66-9A95-5404-93A493AABCE8}"/>
              </a:ext>
            </a:extLst>
          </p:cNvPr>
          <p:cNvSpPr/>
          <p:nvPr/>
        </p:nvSpPr>
        <p:spPr>
          <a:xfrm>
            <a:off x="2770537" y="255071"/>
            <a:ext cx="4949103" cy="454487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6341265C-F919-D697-BA4B-02C88E207FEA}"/>
              </a:ext>
            </a:extLst>
          </p:cNvPr>
          <p:cNvSpPr/>
          <p:nvPr/>
        </p:nvSpPr>
        <p:spPr>
          <a:xfrm>
            <a:off x="8026303" y="266132"/>
            <a:ext cx="4933447" cy="45738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DB0DDCF3-3D65-3E22-9295-AB6DA21241F8}"/>
              </a:ext>
            </a:extLst>
          </p:cNvPr>
          <p:cNvSpPr/>
          <p:nvPr/>
        </p:nvSpPr>
        <p:spPr>
          <a:xfrm>
            <a:off x="13486601" y="271880"/>
            <a:ext cx="4645793" cy="45738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B7D4E2B3-E7EC-07D6-F15E-189ABFBD2C98}"/>
              </a:ext>
            </a:extLst>
          </p:cNvPr>
          <p:cNvSpPr/>
          <p:nvPr/>
        </p:nvSpPr>
        <p:spPr>
          <a:xfrm>
            <a:off x="12289625" y="5666396"/>
            <a:ext cx="4762502" cy="45738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1E24C0DC-312A-D17E-457A-80501981FCD0}"/>
              </a:ext>
            </a:extLst>
          </p:cNvPr>
          <p:cNvSpPr/>
          <p:nvPr/>
        </p:nvSpPr>
        <p:spPr>
          <a:xfrm>
            <a:off x="6987770" y="5623830"/>
            <a:ext cx="4762502" cy="457380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0"/>
                                        </p:tgtEl>
                                      </p:cBhvr>
                                    </p:animEffect>
                                    <p:set>
                                      <p:cBhvr>
                                        <p:cTn id="7" dur="1" fill="hold">
                                          <p:stCondLst>
                                            <p:cond delay="499"/>
                                          </p:stCondLst>
                                        </p:cTn>
                                        <p:tgtEl>
                                          <p:spTgt spid="4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4"/>
                                        </p:tgtEl>
                                      </p:cBhvr>
                                    </p:animEffect>
                                    <p:set>
                                      <p:cBhvr>
                                        <p:cTn id="12" dur="1" fill="hold">
                                          <p:stCondLst>
                                            <p:cond delay="499"/>
                                          </p:stCondLst>
                                        </p:cTn>
                                        <p:tgtEl>
                                          <p:spTgt spid="4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1"/>
                                        </p:tgtEl>
                                      </p:cBhvr>
                                    </p:animEffect>
                                    <p:set>
                                      <p:cBhvr>
                                        <p:cTn id="17" dur="1" fill="hold">
                                          <p:stCondLst>
                                            <p:cond delay="499"/>
                                          </p:stCondLst>
                                        </p:cTn>
                                        <p:tgtEl>
                                          <p:spTgt spid="4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3"/>
                                        </p:tgtEl>
                                      </p:cBhvr>
                                    </p:animEffect>
                                    <p:set>
                                      <p:cBhvr>
                                        <p:cTn id="22" dur="1" fill="hold">
                                          <p:stCondLst>
                                            <p:cond delay="499"/>
                                          </p:stCondLst>
                                        </p:cTn>
                                        <p:tgtEl>
                                          <p:spTgt spid="4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42"/>
                                        </p:tgtEl>
                                      </p:cBhvr>
                                    </p:animEffect>
                                    <p:set>
                                      <p:cBhvr>
                                        <p:cTn id="2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85858" cy="10287000"/>
            <a:chOff x="0" y="0"/>
            <a:chExt cx="2419321" cy="2709333"/>
          </a:xfrm>
        </p:grpSpPr>
        <p:sp>
          <p:nvSpPr>
            <p:cNvPr id="3" name="Freeform 3"/>
            <p:cNvSpPr/>
            <p:nvPr/>
          </p:nvSpPr>
          <p:spPr>
            <a:xfrm>
              <a:off x="0" y="0"/>
              <a:ext cx="2419321" cy="2709333"/>
            </a:xfrm>
            <a:custGeom>
              <a:avLst/>
              <a:gdLst/>
              <a:ahLst/>
              <a:cxnLst/>
              <a:rect l="l" t="t" r="r" b="b"/>
              <a:pathLst>
                <a:path w="2419321" h="2709333">
                  <a:moveTo>
                    <a:pt x="0" y="0"/>
                  </a:moveTo>
                  <a:lnTo>
                    <a:pt x="2419321" y="0"/>
                  </a:lnTo>
                  <a:lnTo>
                    <a:pt x="2419321"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19321" cy="2795058"/>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478490" y="1715264"/>
            <a:ext cx="5497336" cy="7543036"/>
            <a:chOff x="0" y="0"/>
            <a:chExt cx="1447858" cy="1986643"/>
          </a:xfrm>
        </p:grpSpPr>
        <p:sp>
          <p:nvSpPr>
            <p:cNvPr id="6" name="Freeform 6"/>
            <p:cNvSpPr/>
            <p:nvPr/>
          </p:nvSpPr>
          <p:spPr>
            <a:xfrm>
              <a:off x="0" y="0"/>
              <a:ext cx="1447858" cy="1986643"/>
            </a:xfrm>
            <a:custGeom>
              <a:avLst/>
              <a:gdLst/>
              <a:ahLst/>
              <a:cxnLst/>
              <a:rect l="l" t="t" r="r" b="b"/>
              <a:pathLst>
                <a:path w="1447858" h="1986643">
                  <a:moveTo>
                    <a:pt x="0" y="0"/>
                  </a:moveTo>
                  <a:lnTo>
                    <a:pt x="1447858" y="0"/>
                  </a:lnTo>
                  <a:lnTo>
                    <a:pt x="1447858" y="1986643"/>
                  </a:lnTo>
                  <a:lnTo>
                    <a:pt x="0" y="1986643"/>
                  </a:lnTo>
                  <a:close/>
                </a:path>
              </a:pathLst>
            </a:custGeom>
            <a:solidFill>
              <a:srgbClr val="AFED93"/>
            </a:solidFill>
            <a:ln w="38100" cap="sq">
              <a:solidFill>
                <a:srgbClr val="000000"/>
              </a:solidFill>
              <a:prstDash val="solid"/>
              <a:miter/>
            </a:ln>
          </p:spPr>
          <p:txBody>
            <a:bodyPr/>
            <a:lstStyle/>
            <a:p>
              <a:endParaRPr lang="en-US"/>
            </a:p>
          </p:txBody>
        </p:sp>
        <p:sp>
          <p:nvSpPr>
            <p:cNvPr id="7" name="TextBox 7"/>
            <p:cNvSpPr txBox="1"/>
            <p:nvPr/>
          </p:nvSpPr>
          <p:spPr>
            <a:xfrm>
              <a:off x="0" y="-85725"/>
              <a:ext cx="1447858" cy="2072368"/>
            </a:xfrm>
            <a:prstGeom prst="rect">
              <a:avLst/>
            </a:prstGeom>
          </p:spPr>
          <p:txBody>
            <a:bodyPr lIns="50800" tIns="50800" rIns="50800" bIns="50800" rtlCol="0" anchor="ctr"/>
            <a:lstStyle/>
            <a:p>
              <a:pPr algn="ctr">
                <a:lnSpc>
                  <a:spcPts val="2479"/>
                </a:lnSpc>
              </a:pPr>
              <a:endParaRPr/>
            </a:p>
          </p:txBody>
        </p:sp>
      </p:grpSp>
      <p:sp>
        <p:nvSpPr>
          <p:cNvPr id="8" name="Freeform 8"/>
          <p:cNvSpPr/>
          <p:nvPr/>
        </p:nvSpPr>
        <p:spPr>
          <a:xfrm>
            <a:off x="1169352" y="4632402"/>
            <a:ext cx="4115612" cy="4115612"/>
          </a:xfrm>
          <a:custGeom>
            <a:avLst/>
            <a:gdLst/>
            <a:ahLst/>
            <a:cxnLst/>
            <a:rect l="l" t="t" r="r" b="b"/>
            <a:pathLst>
              <a:path w="4115612" h="4115612">
                <a:moveTo>
                  <a:pt x="0" y="0"/>
                </a:moveTo>
                <a:lnTo>
                  <a:pt x="4115613" y="0"/>
                </a:lnTo>
                <a:lnTo>
                  <a:pt x="4115613" y="4115613"/>
                </a:lnTo>
                <a:lnTo>
                  <a:pt x="0" y="4115613"/>
                </a:lnTo>
                <a:lnTo>
                  <a:pt x="0" y="0"/>
                </a:lnTo>
                <a:close/>
              </a:path>
            </a:pathLst>
          </a:custGeom>
          <a:blipFill>
            <a:blip r:embed="rId3"/>
            <a:stretch>
              <a:fillRect/>
            </a:stretch>
          </a:blipFill>
          <a:ln w="38100" cap="sq">
            <a:solidFill>
              <a:srgbClr val="000000"/>
            </a:solidFill>
            <a:prstDash val="solid"/>
            <a:miter/>
          </a:ln>
        </p:spPr>
        <p:txBody>
          <a:bodyPr/>
          <a:lstStyle/>
          <a:p>
            <a:endParaRPr lang="en-US"/>
          </a:p>
        </p:txBody>
      </p:sp>
      <p:sp>
        <p:nvSpPr>
          <p:cNvPr id="9" name="TextBox 9"/>
          <p:cNvSpPr txBox="1"/>
          <p:nvPr/>
        </p:nvSpPr>
        <p:spPr>
          <a:xfrm>
            <a:off x="662808" y="562957"/>
            <a:ext cx="8168199" cy="1026735"/>
          </a:xfrm>
          <a:prstGeom prst="rect">
            <a:avLst/>
          </a:prstGeom>
        </p:spPr>
        <p:txBody>
          <a:bodyPr lIns="0" tIns="0" rIns="0" bIns="0" rtlCol="0" anchor="t">
            <a:spAutoFit/>
          </a:bodyPr>
          <a:lstStyle/>
          <a:p>
            <a:pPr>
              <a:lnSpc>
                <a:spcPts val="7769"/>
              </a:lnSpc>
            </a:pPr>
            <a:r>
              <a:rPr lang="en-US" sz="7399">
                <a:solidFill>
                  <a:srgbClr val="0CC74C"/>
                </a:solidFill>
                <a:latin typeface="Farmer Market"/>
              </a:rPr>
              <a:t>WHAT’S WRONG?</a:t>
            </a:r>
          </a:p>
        </p:txBody>
      </p:sp>
      <p:sp>
        <p:nvSpPr>
          <p:cNvPr id="10" name="TextBox 10"/>
          <p:cNvSpPr txBox="1"/>
          <p:nvPr/>
        </p:nvSpPr>
        <p:spPr>
          <a:xfrm>
            <a:off x="662808" y="1709705"/>
            <a:ext cx="5128702" cy="3140672"/>
          </a:xfrm>
          <a:prstGeom prst="rect">
            <a:avLst/>
          </a:prstGeom>
        </p:spPr>
        <p:txBody>
          <a:bodyPr lIns="0" tIns="0" rIns="0" bIns="0" rtlCol="0" anchor="t">
            <a:spAutoFit/>
          </a:bodyPr>
          <a:lstStyle/>
          <a:p>
            <a:pPr algn="ctr">
              <a:lnSpc>
                <a:spcPts val="5579"/>
              </a:lnSpc>
            </a:pPr>
            <a:r>
              <a:rPr lang="en-US" sz="3599" dirty="0">
                <a:solidFill>
                  <a:srgbClr val="000000"/>
                </a:solidFill>
                <a:latin typeface="Handyman" panose="020B0604020202020204" charset="0"/>
              </a:rPr>
              <a:t>Food access</a:t>
            </a:r>
          </a:p>
          <a:p>
            <a:pPr algn="ctr">
              <a:lnSpc>
                <a:spcPts val="5579"/>
              </a:lnSpc>
            </a:pPr>
            <a:r>
              <a:rPr lang="en-US" sz="3599" dirty="0">
                <a:solidFill>
                  <a:srgbClr val="000000"/>
                </a:solidFill>
                <a:latin typeface="Handyman" panose="020B0604020202020204" charset="0"/>
              </a:rPr>
              <a:t>19.5% MA households </a:t>
            </a:r>
          </a:p>
          <a:p>
            <a:pPr algn="ctr">
              <a:lnSpc>
                <a:spcPts val="5579"/>
              </a:lnSpc>
            </a:pPr>
            <a:r>
              <a:rPr lang="en-US" sz="3599" dirty="0">
                <a:solidFill>
                  <a:srgbClr val="000000"/>
                </a:solidFill>
                <a:latin typeface="Handyman" panose="020B0604020202020204" charset="0"/>
              </a:rPr>
              <a:t>food insecure</a:t>
            </a:r>
          </a:p>
          <a:p>
            <a:pPr algn="ctr">
              <a:lnSpc>
                <a:spcPts val="3874"/>
              </a:lnSpc>
            </a:pPr>
            <a:r>
              <a:rPr lang="en-US" sz="2499" dirty="0">
                <a:solidFill>
                  <a:srgbClr val="000000"/>
                </a:solidFill>
                <a:latin typeface="Handyman" panose="020B0604020202020204" charset="0"/>
              </a:rPr>
              <a:t>~Project Bread</a:t>
            </a:r>
          </a:p>
          <a:p>
            <a:pPr algn="ctr">
              <a:lnSpc>
                <a:spcPts val="3874"/>
              </a:lnSpc>
              <a:spcBef>
                <a:spcPct val="0"/>
              </a:spcBef>
            </a:pPr>
            <a:endParaRPr lang="en-US" sz="2499" dirty="0">
              <a:solidFill>
                <a:srgbClr val="000000"/>
              </a:solidFill>
              <a:latin typeface="Handyman"/>
            </a:endParaRPr>
          </a:p>
        </p:txBody>
      </p:sp>
      <p:grpSp>
        <p:nvGrpSpPr>
          <p:cNvPr id="11" name="Group 11"/>
          <p:cNvGrpSpPr/>
          <p:nvPr/>
        </p:nvGrpSpPr>
        <p:grpSpPr>
          <a:xfrm>
            <a:off x="6423502" y="3817303"/>
            <a:ext cx="5440997" cy="5440997"/>
            <a:chOff x="0" y="0"/>
            <a:chExt cx="812800" cy="812800"/>
          </a:xfrm>
        </p:grpSpPr>
        <p:sp>
          <p:nvSpPr>
            <p:cNvPr id="12" name="Freeform 1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FED93"/>
            </a:solidFill>
            <a:ln w="38100" cap="sq">
              <a:solidFill>
                <a:srgbClr val="000000"/>
              </a:solidFill>
              <a:prstDash val="solid"/>
              <a:miter/>
            </a:ln>
          </p:spPr>
          <p:txBody>
            <a:bodyPr/>
            <a:lstStyle/>
            <a:p>
              <a:endParaRPr lang="en-US" dirty="0">
                <a:latin typeface="Handyman" panose="020B0604020202020204" charset="0"/>
              </a:endParaRPr>
            </a:p>
          </p:txBody>
        </p:sp>
        <p:sp>
          <p:nvSpPr>
            <p:cNvPr id="13" name="TextBox 13"/>
            <p:cNvSpPr txBox="1"/>
            <p:nvPr/>
          </p:nvSpPr>
          <p:spPr>
            <a:xfrm>
              <a:off x="0" y="-85725"/>
              <a:ext cx="812800" cy="898525"/>
            </a:xfrm>
            <a:prstGeom prst="rect">
              <a:avLst/>
            </a:prstGeom>
          </p:spPr>
          <p:txBody>
            <a:bodyPr lIns="50800" tIns="50800" rIns="50800" bIns="50800" rtlCol="0" anchor="ctr"/>
            <a:lstStyle/>
            <a:p>
              <a:pPr algn="ctr">
                <a:lnSpc>
                  <a:spcPts val="2479"/>
                </a:lnSpc>
              </a:pPr>
              <a:endParaRPr dirty="0">
                <a:latin typeface="Handyman" panose="020B0604020202020204" charset="0"/>
              </a:endParaRPr>
            </a:p>
          </p:txBody>
        </p:sp>
      </p:grpSp>
      <p:sp>
        <p:nvSpPr>
          <p:cNvPr id="14" name="TextBox 14"/>
          <p:cNvSpPr txBox="1"/>
          <p:nvPr/>
        </p:nvSpPr>
        <p:spPr>
          <a:xfrm>
            <a:off x="6978741" y="3867545"/>
            <a:ext cx="4330517" cy="1383905"/>
          </a:xfrm>
          <a:prstGeom prst="rect">
            <a:avLst/>
          </a:prstGeom>
        </p:spPr>
        <p:txBody>
          <a:bodyPr lIns="0" tIns="0" rIns="0" bIns="0" rtlCol="0" anchor="t">
            <a:spAutoFit/>
          </a:bodyPr>
          <a:lstStyle/>
          <a:p>
            <a:pPr algn="ctr">
              <a:lnSpc>
                <a:spcPts val="5579"/>
              </a:lnSpc>
            </a:pPr>
            <a:r>
              <a:rPr lang="en-US" sz="3599" dirty="0">
                <a:solidFill>
                  <a:srgbClr val="000000"/>
                </a:solidFill>
                <a:latin typeface="Handyman" panose="020B0604020202020204" charset="0"/>
              </a:rPr>
              <a:t>Limited local </a:t>
            </a:r>
          </a:p>
          <a:p>
            <a:pPr algn="ctr">
              <a:lnSpc>
                <a:spcPts val="5579"/>
              </a:lnSpc>
              <a:spcBef>
                <a:spcPct val="0"/>
              </a:spcBef>
            </a:pPr>
            <a:r>
              <a:rPr lang="en-US" sz="3599" dirty="0">
                <a:solidFill>
                  <a:srgbClr val="000000"/>
                </a:solidFill>
                <a:latin typeface="Handyman" panose="020B0604020202020204" charset="0"/>
              </a:rPr>
              <a:t>options</a:t>
            </a:r>
          </a:p>
        </p:txBody>
      </p:sp>
      <p:grpSp>
        <p:nvGrpSpPr>
          <p:cNvPr id="15" name="Group 15"/>
          <p:cNvGrpSpPr/>
          <p:nvPr/>
        </p:nvGrpSpPr>
        <p:grpSpPr>
          <a:xfrm>
            <a:off x="12312173" y="3817303"/>
            <a:ext cx="5440997" cy="5440997"/>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FED93"/>
            </a:solidFill>
            <a:ln w="38100" cap="sq">
              <a:solidFill>
                <a:srgbClr val="000000"/>
              </a:solidFill>
              <a:prstDash val="solid"/>
              <a:miter/>
            </a:ln>
          </p:spPr>
          <p:txBody>
            <a:bodyPr/>
            <a:lstStyle/>
            <a:p>
              <a:endParaRPr lang="en-US"/>
            </a:p>
          </p:txBody>
        </p:sp>
        <p:sp>
          <p:nvSpPr>
            <p:cNvPr id="17" name="TextBox 17"/>
            <p:cNvSpPr txBox="1"/>
            <p:nvPr/>
          </p:nvSpPr>
          <p:spPr>
            <a:xfrm>
              <a:off x="0" y="-85725"/>
              <a:ext cx="812800" cy="898525"/>
            </a:xfrm>
            <a:prstGeom prst="rect">
              <a:avLst/>
            </a:prstGeom>
          </p:spPr>
          <p:txBody>
            <a:bodyPr lIns="50800" tIns="50800" rIns="50800" bIns="50800" rtlCol="0" anchor="ctr"/>
            <a:lstStyle/>
            <a:p>
              <a:pPr algn="ctr">
                <a:lnSpc>
                  <a:spcPts val="2479"/>
                </a:lnSpc>
              </a:pPr>
              <a:endParaRPr/>
            </a:p>
          </p:txBody>
        </p:sp>
      </p:grpSp>
      <p:sp>
        <p:nvSpPr>
          <p:cNvPr id="18" name="TextBox 18"/>
          <p:cNvSpPr txBox="1"/>
          <p:nvPr/>
        </p:nvSpPr>
        <p:spPr>
          <a:xfrm>
            <a:off x="13149898" y="3867545"/>
            <a:ext cx="3765549" cy="2094190"/>
          </a:xfrm>
          <a:prstGeom prst="rect">
            <a:avLst/>
          </a:prstGeom>
        </p:spPr>
        <p:txBody>
          <a:bodyPr lIns="0" tIns="0" rIns="0" bIns="0" rtlCol="0" anchor="t">
            <a:spAutoFit/>
          </a:bodyPr>
          <a:lstStyle/>
          <a:p>
            <a:pPr algn="ctr">
              <a:lnSpc>
                <a:spcPts val="5579"/>
              </a:lnSpc>
            </a:pPr>
            <a:r>
              <a:rPr lang="en-US" sz="3599" dirty="0">
                <a:solidFill>
                  <a:srgbClr val="000000"/>
                </a:solidFill>
                <a:latin typeface="Handyman" panose="020B0604020202020204" charset="0"/>
              </a:rPr>
              <a:t>Environmental </a:t>
            </a:r>
          </a:p>
          <a:p>
            <a:pPr algn="ctr">
              <a:lnSpc>
                <a:spcPts val="5579"/>
              </a:lnSpc>
            </a:pPr>
            <a:r>
              <a:rPr lang="en-US" sz="3599" dirty="0">
                <a:solidFill>
                  <a:srgbClr val="000000"/>
                </a:solidFill>
                <a:latin typeface="Handyman" panose="020B0604020202020204" charset="0"/>
              </a:rPr>
              <a:t>impact</a:t>
            </a:r>
          </a:p>
          <a:p>
            <a:pPr algn="ctr">
              <a:lnSpc>
                <a:spcPts val="5115"/>
              </a:lnSpc>
              <a:spcBef>
                <a:spcPct val="0"/>
              </a:spcBef>
            </a:pPr>
            <a:endParaRPr lang="en-US" sz="3599" dirty="0">
              <a:solidFill>
                <a:srgbClr val="000000"/>
              </a:solidFill>
              <a:latin typeface="Handyman"/>
            </a:endParaRPr>
          </a:p>
        </p:txBody>
      </p:sp>
      <p:sp>
        <p:nvSpPr>
          <p:cNvPr id="19" name="Freeform 19"/>
          <p:cNvSpPr/>
          <p:nvPr/>
        </p:nvSpPr>
        <p:spPr>
          <a:xfrm>
            <a:off x="7449581" y="5359177"/>
            <a:ext cx="3388838" cy="3388838"/>
          </a:xfrm>
          <a:custGeom>
            <a:avLst/>
            <a:gdLst/>
            <a:ahLst/>
            <a:cxnLst/>
            <a:rect l="l" t="t" r="r" b="b"/>
            <a:pathLst>
              <a:path w="3388838" h="3388838">
                <a:moveTo>
                  <a:pt x="0" y="0"/>
                </a:moveTo>
                <a:lnTo>
                  <a:pt x="3388838" y="0"/>
                </a:lnTo>
                <a:lnTo>
                  <a:pt x="3388838" y="3388838"/>
                </a:lnTo>
                <a:lnTo>
                  <a:pt x="0" y="3388838"/>
                </a:lnTo>
                <a:lnTo>
                  <a:pt x="0" y="0"/>
                </a:lnTo>
                <a:close/>
              </a:path>
            </a:pathLst>
          </a:custGeom>
          <a:blipFill>
            <a:blip r:embed="rId4"/>
            <a:stretch>
              <a:fillRect l="-9841" r="-27283"/>
            </a:stretch>
          </a:blipFill>
          <a:ln w="38100" cap="sq">
            <a:solidFill>
              <a:srgbClr val="000000"/>
            </a:solidFill>
            <a:prstDash val="solid"/>
            <a:miter/>
          </a:ln>
        </p:spPr>
        <p:txBody>
          <a:bodyPr/>
          <a:lstStyle/>
          <a:p>
            <a:endParaRPr lang="en-US"/>
          </a:p>
        </p:txBody>
      </p:sp>
      <p:sp>
        <p:nvSpPr>
          <p:cNvPr id="20" name="Freeform 20"/>
          <p:cNvSpPr/>
          <p:nvPr/>
        </p:nvSpPr>
        <p:spPr>
          <a:xfrm>
            <a:off x="13340873" y="5359177"/>
            <a:ext cx="3388838" cy="3388838"/>
          </a:xfrm>
          <a:custGeom>
            <a:avLst/>
            <a:gdLst/>
            <a:ahLst/>
            <a:cxnLst/>
            <a:rect l="l" t="t" r="r" b="b"/>
            <a:pathLst>
              <a:path w="3388838" h="3388838">
                <a:moveTo>
                  <a:pt x="0" y="0"/>
                </a:moveTo>
                <a:lnTo>
                  <a:pt x="3388838" y="0"/>
                </a:lnTo>
                <a:lnTo>
                  <a:pt x="3388838" y="3388838"/>
                </a:lnTo>
                <a:lnTo>
                  <a:pt x="0" y="3388838"/>
                </a:lnTo>
                <a:lnTo>
                  <a:pt x="0" y="0"/>
                </a:lnTo>
                <a:close/>
              </a:path>
            </a:pathLst>
          </a:custGeom>
          <a:blipFill>
            <a:blip r:embed="rId5"/>
            <a:stretch>
              <a:fillRect l="-7142" r="-7142"/>
            </a:stretch>
          </a:blipFill>
          <a:ln w="38100" cap="sq">
            <a:solidFill>
              <a:srgbClr val="000000"/>
            </a:solidFill>
            <a:prstDash val="solid"/>
            <a:miter/>
          </a:ln>
        </p:spPr>
        <p:txBody>
          <a:bodyPr/>
          <a:lstStyle/>
          <a:p>
            <a:endParaRPr lang="en-US"/>
          </a:p>
        </p:txBody>
      </p:sp>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85858" cy="10287000"/>
            <a:chOff x="0" y="0"/>
            <a:chExt cx="2419321" cy="2709333"/>
          </a:xfrm>
        </p:grpSpPr>
        <p:sp>
          <p:nvSpPr>
            <p:cNvPr id="3" name="Freeform 3"/>
            <p:cNvSpPr/>
            <p:nvPr/>
          </p:nvSpPr>
          <p:spPr>
            <a:xfrm>
              <a:off x="0" y="0"/>
              <a:ext cx="2419321" cy="2709333"/>
            </a:xfrm>
            <a:custGeom>
              <a:avLst/>
              <a:gdLst/>
              <a:ahLst/>
              <a:cxnLst/>
              <a:rect l="l" t="t" r="r" b="b"/>
              <a:pathLst>
                <a:path w="2419321" h="2709333">
                  <a:moveTo>
                    <a:pt x="0" y="0"/>
                  </a:moveTo>
                  <a:lnTo>
                    <a:pt x="2419321" y="0"/>
                  </a:lnTo>
                  <a:lnTo>
                    <a:pt x="2419321"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19321" cy="2795058"/>
            </a:xfrm>
            <a:prstGeom prst="rect">
              <a:avLst/>
            </a:prstGeom>
          </p:spPr>
          <p:txBody>
            <a:bodyPr lIns="50800" tIns="50800" rIns="50800" bIns="50800" rtlCol="0" anchor="ctr"/>
            <a:lstStyle/>
            <a:p>
              <a:pPr algn="ctr">
                <a:lnSpc>
                  <a:spcPts val="2479"/>
                </a:lnSpc>
              </a:pPr>
              <a:endParaRPr/>
            </a:p>
          </p:txBody>
        </p:sp>
      </p:grpSp>
      <p:grpSp>
        <p:nvGrpSpPr>
          <p:cNvPr id="5" name="Group 5"/>
          <p:cNvGrpSpPr/>
          <p:nvPr/>
        </p:nvGrpSpPr>
        <p:grpSpPr>
          <a:xfrm>
            <a:off x="478490" y="1715264"/>
            <a:ext cx="5497336" cy="7543036"/>
            <a:chOff x="0" y="0"/>
            <a:chExt cx="1447858" cy="1986643"/>
          </a:xfrm>
        </p:grpSpPr>
        <p:sp>
          <p:nvSpPr>
            <p:cNvPr id="6" name="Freeform 6"/>
            <p:cNvSpPr/>
            <p:nvPr/>
          </p:nvSpPr>
          <p:spPr>
            <a:xfrm>
              <a:off x="0" y="0"/>
              <a:ext cx="1447858" cy="1986643"/>
            </a:xfrm>
            <a:custGeom>
              <a:avLst/>
              <a:gdLst/>
              <a:ahLst/>
              <a:cxnLst/>
              <a:rect l="l" t="t" r="r" b="b"/>
              <a:pathLst>
                <a:path w="1447858" h="1986643">
                  <a:moveTo>
                    <a:pt x="0" y="0"/>
                  </a:moveTo>
                  <a:lnTo>
                    <a:pt x="1447858" y="0"/>
                  </a:lnTo>
                  <a:lnTo>
                    <a:pt x="1447858" y="1986643"/>
                  </a:lnTo>
                  <a:lnTo>
                    <a:pt x="0" y="1986643"/>
                  </a:lnTo>
                  <a:close/>
                </a:path>
              </a:pathLst>
            </a:custGeom>
            <a:solidFill>
              <a:srgbClr val="AFED93"/>
            </a:solidFill>
            <a:ln w="38100" cap="sq">
              <a:solidFill>
                <a:srgbClr val="000000"/>
              </a:solidFill>
              <a:prstDash val="solid"/>
              <a:miter/>
            </a:ln>
          </p:spPr>
          <p:txBody>
            <a:bodyPr/>
            <a:lstStyle/>
            <a:p>
              <a:endParaRPr lang="en-US"/>
            </a:p>
          </p:txBody>
        </p:sp>
        <p:sp>
          <p:nvSpPr>
            <p:cNvPr id="7" name="TextBox 7"/>
            <p:cNvSpPr txBox="1"/>
            <p:nvPr/>
          </p:nvSpPr>
          <p:spPr>
            <a:xfrm>
              <a:off x="0" y="-85725"/>
              <a:ext cx="1447858" cy="2072368"/>
            </a:xfrm>
            <a:prstGeom prst="rect">
              <a:avLst/>
            </a:prstGeom>
          </p:spPr>
          <p:txBody>
            <a:bodyPr lIns="50800" tIns="50800" rIns="50800" bIns="50800" rtlCol="0" anchor="ctr"/>
            <a:lstStyle/>
            <a:p>
              <a:pPr algn="ctr">
                <a:lnSpc>
                  <a:spcPts val="2479"/>
                </a:lnSpc>
              </a:pPr>
              <a:endParaRPr/>
            </a:p>
          </p:txBody>
        </p:sp>
      </p:grpSp>
      <p:sp>
        <p:nvSpPr>
          <p:cNvPr id="8" name="TextBox 8"/>
          <p:cNvSpPr txBox="1"/>
          <p:nvPr/>
        </p:nvSpPr>
        <p:spPr>
          <a:xfrm>
            <a:off x="662808" y="562957"/>
            <a:ext cx="8168199" cy="1026735"/>
          </a:xfrm>
          <a:prstGeom prst="rect">
            <a:avLst/>
          </a:prstGeom>
        </p:spPr>
        <p:txBody>
          <a:bodyPr lIns="0" tIns="0" rIns="0" bIns="0" rtlCol="0" anchor="t">
            <a:spAutoFit/>
          </a:bodyPr>
          <a:lstStyle/>
          <a:p>
            <a:pPr>
              <a:lnSpc>
                <a:spcPts val="7769"/>
              </a:lnSpc>
            </a:pPr>
            <a:r>
              <a:rPr lang="en-US" sz="7399">
                <a:solidFill>
                  <a:srgbClr val="0CC74C"/>
                </a:solidFill>
                <a:latin typeface="Farmer Market"/>
              </a:rPr>
              <a:t>ONE FARM DOES IT ALL</a:t>
            </a:r>
          </a:p>
        </p:txBody>
      </p:sp>
      <p:sp>
        <p:nvSpPr>
          <p:cNvPr id="9" name="TextBox 9"/>
          <p:cNvSpPr txBox="1"/>
          <p:nvPr/>
        </p:nvSpPr>
        <p:spPr>
          <a:xfrm>
            <a:off x="662808" y="1732421"/>
            <a:ext cx="5128702" cy="3140671"/>
          </a:xfrm>
          <a:prstGeom prst="rect">
            <a:avLst/>
          </a:prstGeom>
        </p:spPr>
        <p:txBody>
          <a:bodyPr lIns="0" tIns="0" rIns="0" bIns="0" rtlCol="0" anchor="t">
            <a:spAutoFit/>
          </a:bodyPr>
          <a:lstStyle/>
          <a:p>
            <a:pPr algn="ctr">
              <a:lnSpc>
                <a:spcPts val="5579"/>
              </a:lnSpc>
            </a:pPr>
            <a:r>
              <a:rPr lang="en-US" sz="3599" dirty="0">
                <a:solidFill>
                  <a:srgbClr val="000000"/>
                </a:solidFill>
                <a:latin typeface="Handyman" panose="020B0604020202020204" charset="0"/>
              </a:rPr>
              <a:t>Food assistance </a:t>
            </a:r>
          </a:p>
          <a:p>
            <a:pPr algn="ctr">
              <a:lnSpc>
                <a:spcPts val="5579"/>
              </a:lnSpc>
            </a:pPr>
            <a:r>
              <a:rPr lang="en-US" sz="3599" dirty="0">
                <a:solidFill>
                  <a:srgbClr val="000000"/>
                </a:solidFill>
                <a:latin typeface="Handyman" panose="020B0604020202020204" charset="0"/>
              </a:rPr>
              <a:t>48% Main South households have SNAP</a:t>
            </a:r>
          </a:p>
          <a:p>
            <a:pPr algn="ctr">
              <a:lnSpc>
                <a:spcPts val="3874"/>
              </a:lnSpc>
            </a:pPr>
            <a:r>
              <a:rPr lang="en-US" sz="2499" dirty="0">
                <a:solidFill>
                  <a:srgbClr val="000000"/>
                </a:solidFill>
                <a:latin typeface="Handyman" panose="020B0604020202020204" charset="0"/>
              </a:rPr>
              <a:t>~WRRB</a:t>
            </a:r>
          </a:p>
          <a:p>
            <a:pPr algn="ctr">
              <a:lnSpc>
                <a:spcPts val="3874"/>
              </a:lnSpc>
              <a:spcBef>
                <a:spcPct val="0"/>
              </a:spcBef>
            </a:pPr>
            <a:endParaRPr lang="en-US" sz="2499" dirty="0">
              <a:solidFill>
                <a:srgbClr val="000000"/>
              </a:solidFill>
              <a:latin typeface="Handyman"/>
            </a:endParaRPr>
          </a:p>
        </p:txBody>
      </p:sp>
      <p:grpSp>
        <p:nvGrpSpPr>
          <p:cNvPr id="10" name="Group 10"/>
          <p:cNvGrpSpPr/>
          <p:nvPr/>
        </p:nvGrpSpPr>
        <p:grpSpPr>
          <a:xfrm>
            <a:off x="6423502" y="3817303"/>
            <a:ext cx="5440997" cy="5440997"/>
            <a:chOff x="0" y="0"/>
            <a:chExt cx="812800" cy="812800"/>
          </a:xfrm>
        </p:grpSpPr>
        <p:sp>
          <p:nvSpPr>
            <p:cNvPr id="11" name="Freeform 1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FED93"/>
            </a:solidFill>
            <a:ln w="38100" cap="sq">
              <a:solidFill>
                <a:srgbClr val="000000"/>
              </a:solidFill>
              <a:prstDash val="solid"/>
              <a:miter/>
            </a:ln>
          </p:spPr>
          <p:txBody>
            <a:bodyPr/>
            <a:lstStyle/>
            <a:p>
              <a:endParaRPr lang="en-US" dirty="0"/>
            </a:p>
          </p:txBody>
        </p:sp>
        <p:sp>
          <p:nvSpPr>
            <p:cNvPr id="12" name="TextBox 12"/>
            <p:cNvSpPr txBox="1"/>
            <p:nvPr/>
          </p:nvSpPr>
          <p:spPr>
            <a:xfrm>
              <a:off x="0" y="-85725"/>
              <a:ext cx="812800" cy="898525"/>
            </a:xfrm>
            <a:prstGeom prst="rect">
              <a:avLst/>
            </a:prstGeom>
          </p:spPr>
          <p:txBody>
            <a:bodyPr lIns="50800" tIns="50800" rIns="50800" bIns="50800" rtlCol="0" anchor="ctr"/>
            <a:lstStyle/>
            <a:p>
              <a:pPr algn="ctr">
                <a:lnSpc>
                  <a:spcPts val="2479"/>
                </a:lnSpc>
              </a:pPr>
              <a:endParaRPr/>
            </a:p>
          </p:txBody>
        </p:sp>
      </p:grpSp>
      <p:sp>
        <p:nvSpPr>
          <p:cNvPr id="13" name="TextBox 13"/>
          <p:cNvSpPr txBox="1"/>
          <p:nvPr/>
        </p:nvSpPr>
        <p:spPr>
          <a:xfrm>
            <a:off x="7027788" y="4012098"/>
            <a:ext cx="4232424" cy="630942"/>
          </a:xfrm>
          <a:prstGeom prst="rect">
            <a:avLst/>
          </a:prstGeom>
        </p:spPr>
        <p:txBody>
          <a:bodyPr lIns="0" tIns="0" rIns="0" bIns="0" rtlCol="0" anchor="t">
            <a:spAutoFit/>
          </a:bodyPr>
          <a:lstStyle/>
          <a:p>
            <a:pPr algn="ctr">
              <a:lnSpc>
                <a:spcPts val="5579"/>
              </a:lnSpc>
              <a:spcBef>
                <a:spcPct val="0"/>
              </a:spcBef>
            </a:pPr>
            <a:r>
              <a:rPr lang="en-US" sz="3599" dirty="0">
                <a:solidFill>
                  <a:srgbClr val="000000"/>
                </a:solidFill>
                <a:latin typeface="Handyman" panose="020B0604020202020204" charset="0"/>
              </a:rPr>
              <a:t>Hyper-local</a:t>
            </a:r>
          </a:p>
        </p:txBody>
      </p:sp>
      <p:grpSp>
        <p:nvGrpSpPr>
          <p:cNvPr id="14" name="Group 14"/>
          <p:cNvGrpSpPr/>
          <p:nvPr/>
        </p:nvGrpSpPr>
        <p:grpSpPr>
          <a:xfrm>
            <a:off x="12312173" y="3817303"/>
            <a:ext cx="5440997" cy="5440997"/>
            <a:chOff x="0" y="0"/>
            <a:chExt cx="812800" cy="812800"/>
          </a:xfrm>
        </p:grpSpPr>
        <p:sp>
          <p:nvSpPr>
            <p:cNvPr id="15" name="Freeform 1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FED93"/>
            </a:solidFill>
            <a:ln w="38100" cap="sq">
              <a:solidFill>
                <a:srgbClr val="000000"/>
              </a:solidFill>
              <a:prstDash val="solid"/>
              <a:miter/>
            </a:ln>
          </p:spPr>
          <p:txBody>
            <a:bodyPr/>
            <a:lstStyle/>
            <a:p>
              <a:endParaRPr lang="en-US"/>
            </a:p>
          </p:txBody>
        </p:sp>
        <p:sp>
          <p:nvSpPr>
            <p:cNvPr id="16" name="TextBox 16"/>
            <p:cNvSpPr txBox="1"/>
            <p:nvPr/>
          </p:nvSpPr>
          <p:spPr>
            <a:xfrm>
              <a:off x="0" y="-85725"/>
              <a:ext cx="812800" cy="898525"/>
            </a:xfrm>
            <a:prstGeom prst="rect">
              <a:avLst/>
            </a:prstGeom>
          </p:spPr>
          <p:txBody>
            <a:bodyPr lIns="50800" tIns="50800" rIns="50800" bIns="50800" rtlCol="0" anchor="ctr"/>
            <a:lstStyle/>
            <a:p>
              <a:pPr algn="ctr">
                <a:lnSpc>
                  <a:spcPts val="2479"/>
                </a:lnSpc>
              </a:pPr>
              <a:endParaRPr/>
            </a:p>
          </p:txBody>
        </p:sp>
      </p:grpSp>
      <p:sp>
        <p:nvSpPr>
          <p:cNvPr id="17" name="TextBox 17"/>
          <p:cNvSpPr txBox="1"/>
          <p:nvPr/>
        </p:nvSpPr>
        <p:spPr>
          <a:xfrm>
            <a:off x="13149898" y="4012098"/>
            <a:ext cx="3765549" cy="630942"/>
          </a:xfrm>
          <a:prstGeom prst="rect">
            <a:avLst/>
          </a:prstGeom>
        </p:spPr>
        <p:txBody>
          <a:bodyPr lIns="0" tIns="0" rIns="0" bIns="0" rtlCol="0" anchor="t">
            <a:spAutoFit/>
          </a:bodyPr>
          <a:lstStyle/>
          <a:p>
            <a:pPr algn="ctr">
              <a:lnSpc>
                <a:spcPts val="5579"/>
              </a:lnSpc>
              <a:spcBef>
                <a:spcPct val="0"/>
              </a:spcBef>
            </a:pPr>
            <a:r>
              <a:rPr lang="en-US" sz="3599" dirty="0">
                <a:solidFill>
                  <a:srgbClr val="000000"/>
                </a:solidFill>
                <a:latin typeface="Handyman" panose="020B0604020202020204" charset="0"/>
              </a:rPr>
              <a:t>Sustainable</a:t>
            </a:r>
          </a:p>
        </p:txBody>
      </p:sp>
      <p:sp>
        <p:nvSpPr>
          <p:cNvPr id="18" name="Freeform 18"/>
          <p:cNvSpPr/>
          <p:nvPr/>
        </p:nvSpPr>
        <p:spPr>
          <a:xfrm>
            <a:off x="1169352" y="4632402"/>
            <a:ext cx="4115612" cy="4115612"/>
          </a:xfrm>
          <a:custGeom>
            <a:avLst/>
            <a:gdLst/>
            <a:ahLst/>
            <a:cxnLst/>
            <a:rect l="l" t="t" r="r" b="b"/>
            <a:pathLst>
              <a:path w="4115612" h="4115612">
                <a:moveTo>
                  <a:pt x="0" y="0"/>
                </a:moveTo>
                <a:lnTo>
                  <a:pt x="4115613" y="0"/>
                </a:lnTo>
                <a:lnTo>
                  <a:pt x="4115613" y="4115613"/>
                </a:lnTo>
                <a:lnTo>
                  <a:pt x="0" y="4115613"/>
                </a:lnTo>
                <a:lnTo>
                  <a:pt x="0" y="0"/>
                </a:lnTo>
                <a:close/>
              </a:path>
            </a:pathLst>
          </a:custGeom>
          <a:blipFill>
            <a:blip r:embed="rId3"/>
            <a:stretch>
              <a:fillRect l="-1566" t="-710" r="-23"/>
            </a:stretch>
          </a:blipFill>
          <a:ln w="38100" cap="sq">
            <a:solidFill>
              <a:srgbClr val="000000"/>
            </a:solidFill>
            <a:prstDash val="solid"/>
            <a:miter/>
          </a:ln>
        </p:spPr>
        <p:txBody>
          <a:bodyPr/>
          <a:lstStyle/>
          <a:p>
            <a:endParaRPr lang="en-US"/>
          </a:p>
        </p:txBody>
      </p:sp>
      <p:sp>
        <p:nvSpPr>
          <p:cNvPr id="19" name="Freeform 19"/>
          <p:cNvSpPr/>
          <p:nvPr/>
        </p:nvSpPr>
        <p:spPr>
          <a:xfrm>
            <a:off x="7491440" y="5359177"/>
            <a:ext cx="3388838" cy="3388838"/>
          </a:xfrm>
          <a:custGeom>
            <a:avLst/>
            <a:gdLst/>
            <a:ahLst/>
            <a:cxnLst/>
            <a:rect l="l" t="t" r="r" b="b"/>
            <a:pathLst>
              <a:path w="3388838" h="3388838">
                <a:moveTo>
                  <a:pt x="0" y="0"/>
                </a:moveTo>
                <a:lnTo>
                  <a:pt x="3388837" y="0"/>
                </a:lnTo>
                <a:lnTo>
                  <a:pt x="3388837" y="3388838"/>
                </a:lnTo>
                <a:lnTo>
                  <a:pt x="0" y="3388838"/>
                </a:lnTo>
                <a:lnTo>
                  <a:pt x="0" y="0"/>
                </a:lnTo>
                <a:close/>
              </a:path>
            </a:pathLst>
          </a:custGeom>
          <a:blipFill>
            <a:blip r:embed="rId4"/>
            <a:stretch>
              <a:fillRect t="-8004" b="-8004"/>
            </a:stretch>
          </a:blipFill>
          <a:ln w="38100" cap="sq">
            <a:solidFill>
              <a:srgbClr val="000000"/>
            </a:solidFill>
            <a:prstDash val="solid"/>
            <a:miter/>
          </a:ln>
        </p:spPr>
        <p:txBody>
          <a:bodyPr/>
          <a:lstStyle/>
          <a:p>
            <a:endParaRPr lang="en-US"/>
          </a:p>
        </p:txBody>
      </p:sp>
      <p:grpSp>
        <p:nvGrpSpPr>
          <p:cNvPr id="20" name="Group 20"/>
          <p:cNvGrpSpPr/>
          <p:nvPr/>
        </p:nvGrpSpPr>
        <p:grpSpPr>
          <a:xfrm>
            <a:off x="7652430" y="6137768"/>
            <a:ext cx="2983139" cy="2610247"/>
            <a:chOff x="0" y="0"/>
            <a:chExt cx="812800" cy="711200"/>
          </a:xfrm>
        </p:grpSpPr>
        <p:sp>
          <p:nvSpPr>
            <p:cNvPr id="21" name="Freeform 21"/>
            <p:cNvSpPr/>
            <p:nvPr/>
          </p:nvSpPr>
          <p:spPr>
            <a:xfrm>
              <a:off x="-33680" y="-8369"/>
              <a:ext cx="854946" cy="719569"/>
            </a:xfrm>
            <a:custGeom>
              <a:avLst/>
              <a:gdLst/>
              <a:ahLst/>
              <a:cxnLst/>
              <a:rect l="l" t="t" r="r" b="b"/>
              <a:pathLst>
                <a:path w="854946" h="719569">
                  <a:moveTo>
                    <a:pt x="65903" y="121927"/>
                  </a:moveTo>
                  <a:cubicBezTo>
                    <a:pt x="0" y="230500"/>
                    <a:pt x="46429" y="336178"/>
                    <a:pt x="104776" y="392266"/>
                  </a:cubicBezTo>
                  <a:lnTo>
                    <a:pt x="445927" y="719569"/>
                  </a:lnTo>
                  <a:lnTo>
                    <a:pt x="779877" y="393436"/>
                  </a:lnTo>
                  <a:cubicBezTo>
                    <a:pt x="834145" y="333099"/>
                    <a:pt x="854946" y="269099"/>
                    <a:pt x="843393" y="197834"/>
                  </a:cubicBezTo>
                  <a:cubicBezTo>
                    <a:pt x="827435" y="99251"/>
                    <a:pt x="746197" y="22767"/>
                    <a:pt x="645842" y="11845"/>
                  </a:cubicBezTo>
                  <a:cubicBezTo>
                    <a:pt x="584292" y="5218"/>
                    <a:pt x="524835" y="22636"/>
                    <a:pt x="478430" y="61198"/>
                  </a:cubicBezTo>
                  <a:cubicBezTo>
                    <a:pt x="465940" y="71573"/>
                    <a:pt x="454776" y="83173"/>
                    <a:pt x="445047" y="95780"/>
                  </a:cubicBezTo>
                  <a:cubicBezTo>
                    <a:pt x="433503" y="81425"/>
                    <a:pt x="419967" y="68294"/>
                    <a:pt x="404657" y="56657"/>
                  </a:cubicBezTo>
                  <a:cubicBezTo>
                    <a:pt x="351294" y="16102"/>
                    <a:pt x="283367" y="0"/>
                    <a:pt x="218120" y="12523"/>
                  </a:cubicBezTo>
                  <a:cubicBezTo>
                    <a:pt x="156323" y="24461"/>
                    <a:pt x="100853" y="64323"/>
                    <a:pt x="65903" y="121927"/>
                  </a:cubicBezTo>
                  <a:close/>
                </a:path>
              </a:pathLst>
            </a:custGeom>
            <a:solidFill>
              <a:srgbClr val="000000">
                <a:alpha val="0"/>
              </a:srgbClr>
            </a:solidFill>
            <a:ln w="238125" cap="sq">
              <a:solidFill>
                <a:srgbClr val="FF0000"/>
              </a:solidFill>
              <a:prstDash val="solid"/>
              <a:miter/>
            </a:ln>
          </p:spPr>
          <p:txBody>
            <a:bodyPr/>
            <a:lstStyle/>
            <a:p>
              <a:endParaRPr lang="en-US"/>
            </a:p>
          </p:txBody>
        </p:sp>
        <p:sp>
          <p:nvSpPr>
            <p:cNvPr id="22" name="TextBox 22"/>
            <p:cNvSpPr txBox="1"/>
            <p:nvPr/>
          </p:nvSpPr>
          <p:spPr>
            <a:xfrm>
              <a:off x="76200" y="-34925"/>
              <a:ext cx="660400" cy="619125"/>
            </a:xfrm>
            <a:prstGeom prst="rect">
              <a:avLst/>
            </a:prstGeom>
          </p:spPr>
          <p:txBody>
            <a:bodyPr lIns="50800" tIns="50800" rIns="50800" bIns="50800" rtlCol="0" anchor="ctr"/>
            <a:lstStyle/>
            <a:p>
              <a:pPr algn="ctr">
                <a:lnSpc>
                  <a:spcPts val="2479"/>
                </a:lnSpc>
              </a:pPr>
              <a:endParaRPr/>
            </a:p>
          </p:txBody>
        </p:sp>
      </p:grpSp>
      <p:sp>
        <p:nvSpPr>
          <p:cNvPr id="23" name="TextBox 23"/>
          <p:cNvSpPr txBox="1"/>
          <p:nvPr/>
        </p:nvSpPr>
        <p:spPr>
          <a:xfrm>
            <a:off x="8029607" y="6754430"/>
            <a:ext cx="2312502" cy="586122"/>
          </a:xfrm>
          <a:prstGeom prst="rect">
            <a:avLst/>
          </a:prstGeom>
        </p:spPr>
        <p:txBody>
          <a:bodyPr lIns="0" tIns="0" rIns="0" bIns="0" rtlCol="0" anchor="t">
            <a:spAutoFit/>
          </a:bodyPr>
          <a:lstStyle/>
          <a:p>
            <a:pPr algn="ctr">
              <a:lnSpc>
                <a:spcPts val="5197"/>
              </a:lnSpc>
              <a:spcBef>
                <a:spcPct val="0"/>
              </a:spcBef>
            </a:pPr>
            <a:r>
              <a:rPr lang="en-US" sz="3353" dirty="0">
                <a:solidFill>
                  <a:srgbClr val="000000"/>
                </a:solidFill>
                <a:latin typeface="Handyman" panose="020B0604020202020204" charset="0"/>
              </a:rPr>
              <a:t>Worcester</a:t>
            </a:r>
          </a:p>
        </p:txBody>
      </p:sp>
      <p:sp>
        <p:nvSpPr>
          <p:cNvPr id="24" name="Freeform 24"/>
          <p:cNvSpPr/>
          <p:nvPr/>
        </p:nvSpPr>
        <p:spPr>
          <a:xfrm>
            <a:off x="13335436" y="5359177"/>
            <a:ext cx="3394471" cy="3394471"/>
          </a:xfrm>
          <a:custGeom>
            <a:avLst/>
            <a:gdLst/>
            <a:ahLst/>
            <a:cxnLst/>
            <a:rect l="l" t="t" r="r" b="b"/>
            <a:pathLst>
              <a:path w="3394471" h="3394471">
                <a:moveTo>
                  <a:pt x="0" y="0"/>
                </a:moveTo>
                <a:lnTo>
                  <a:pt x="3394471" y="0"/>
                </a:lnTo>
                <a:lnTo>
                  <a:pt x="3394471" y="3394471"/>
                </a:lnTo>
                <a:lnTo>
                  <a:pt x="0" y="3394471"/>
                </a:lnTo>
                <a:lnTo>
                  <a:pt x="0" y="0"/>
                </a:lnTo>
                <a:close/>
              </a:path>
            </a:pathLst>
          </a:custGeom>
          <a:blipFill>
            <a:blip r:embed="rId5"/>
            <a:stretch>
              <a:fillRect t="-8990" r="-1990" b="-29460"/>
            </a:stretch>
          </a:blipFill>
          <a:ln w="38100" cap="sq">
            <a:solidFill>
              <a:srgbClr val="000000"/>
            </a:solidFill>
            <a:prstDash val="solid"/>
            <a:miter/>
          </a:ln>
        </p:spPr>
        <p:txBody>
          <a:bodyPr/>
          <a:lstStyle/>
          <a:p>
            <a:endParaRPr lang="en-US"/>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7060707"/>
            <a:ext cx="18288000" cy="4421975"/>
            <a:chOff x="0" y="0"/>
            <a:chExt cx="4816593" cy="1164635"/>
          </a:xfrm>
        </p:grpSpPr>
        <p:sp>
          <p:nvSpPr>
            <p:cNvPr id="3" name="Freeform 3"/>
            <p:cNvSpPr/>
            <p:nvPr/>
          </p:nvSpPr>
          <p:spPr>
            <a:xfrm>
              <a:off x="0" y="0"/>
              <a:ext cx="4816592" cy="1164636"/>
            </a:xfrm>
            <a:custGeom>
              <a:avLst/>
              <a:gdLst/>
              <a:ahLst/>
              <a:cxnLst/>
              <a:rect l="l" t="t" r="r" b="b"/>
              <a:pathLst>
                <a:path w="4816592" h="1164636">
                  <a:moveTo>
                    <a:pt x="0" y="0"/>
                  </a:moveTo>
                  <a:lnTo>
                    <a:pt x="4816592" y="0"/>
                  </a:lnTo>
                  <a:lnTo>
                    <a:pt x="4816592" y="1164636"/>
                  </a:lnTo>
                  <a:lnTo>
                    <a:pt x="0" y="1164636"/>
                  </a:lnTo>
                  <a:close/>
                </a:path>
              </a:pathLst>
            </a:custGeom>
            <a:solidFill>
              <a:srgbClr val="1F6631"/>
            </a:solidFill>
          </p:spPr>
          <p:txBody>
            <a:bodyPr/>
            <a:lstStyle/>
            <a:p>
              <a:endParaRPr lang="en-US"/>
            </a:p>
          </p:txBody>
        </p:sp>
        <p:sp>
          <p:nvSpPr>
            <p:cNvPr id="4" name="TextBox 4"/>
            <p:cNvSpPr txBox="1"/>
            <p:nvPr/>
          </p:nvSpPr>
          <p:spPr>
            <a:xfrm>
              <a:off x="0" y="-85725"/>
              <a:ext cx="4816593" cy="1250360"/>
            </a:xfrm>
            <a:prstGeom prst="rect">
              <a:avLst/>
            </a:prstGeom>
          </p:spPr>
          <p:txBody>
            <a:bodyPr lIns="50800" tIns="50800" rIns="50800" bIns="50800" rtlCol="0" anchor="ctr"/>
            <a:lstStyle/>
            <a:p>
              <a:pPr algn="ctr">
                <a:lnSpc>
                  <a:spcPts val="2479"/>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1152121923"/>
              </p:ext>
            </p:extLst>
          </p:nvPr>
        </p:nvGraphicFramePr>
        <p:xfrm>
          <a:off x="1369227" y="280952"/>
          <a:ext cx="15549545" cy="9507826"/>
        </p:xfrm>
        <a:graphic>
          <a:graphicData uri="http://schemas.openxmlformats.org/drawingml/2006/table">
            <a:tbl>
              <a:tblPr/>
              <a:tblGrid>
                <a:gridCol w="3109909">
                  <a:extLst>
                    <a:ext uri="{9D8B030D-6E8A-4147-A177-3AD203B41FA5}">
                      <a16:colId xmlns:a16="http://schemas.microsoft.com/office/drawing/2014/main" val="20000"/>
                    </a:ext>
                  </a:extLst>
                </a:gridCol>
                <a:gridCol w="3109909">
                  <a:extLst>
                    <a:ext uri="{9D8B030D-6E8A-4147-A177-3AD203B41FA5}">
                      <a16:colId xmlns:a16="http://schemas.microsoft.com/office/drawing/2014/main" val="20001"/>
                    </a:ext>
                  </a:extLst>
                </a:gridCol>
                <a:gridCol w="3109909">
                  <a:extLst>
                    <a:ext uri="{9D8B030D-6E8A-4147-A177-3AD203B41FA5}">
                      <a16:colId xmlns:a16="http://schemas.microsoft.com/office/drawing/2014/main" val="20002"/>
                    </a:ext>
                  </a:extLst>
                </a:gridCol>
                <a:gridCol w="3109909">
                  <a:extLst>
                    <a:ext uri="{9D8B030D-6E8A-4147-A177-3AD203B41FA5}">
                      <a16:colId xmlns:a16="http://schemas.microsoft.com/office/drawing/2014/main" val="20003"/>
                    </a:ext>
                  </a:extLst>
                </a:gridCol>
                <a:gridCol w="3109909">
                  <a:extLst>
                    <a:ext uri="{9D8B030D-6E8A-4147-A177-3AD203B41FA5}">
                      <a16:colId xmlns:a16="http://schemas.microsoft.com/office/drawing/2014/main" val="20004"/>
                    </a:ext>
                  </a:extLst>
                </a:gridCol>
              </a:tblGrid>
              <a:tr h="2155405">
                <a:tc>
                  <a:txBody>
                    <a:bodyPr/>
                    <a:lstStyle/>
                    <a:p>
                      <a:pPr algn="ctr">
                        <a:lnSpc>
                          <a:spcPts val="5880"/>
                        </a:lnSpc>
                        <a:defRPr/>
                      </a:pPr>
                      <a:r>
                        <a:rPr lang="en-US" sz="4200" dirty="0">
                          <a:solidFill>
                            <a:srgbClr val="FFFFFF"/>
                          </a:solidFill>
                          <a:latin typeface="Handyman" panose="020B0604020202020204" charset="0"/>
                        </a:rPr>
                        <a:t>Competitor Analysis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extLst>
                  <a:ext uri="{0D108BD9-81ED-4DB2-BD59-A6C34878D82A}">
                    <a16:rowId xmlns:a16="http://schemas.microsoft.com/office/drawing/2014/main" val="10000"/>
                  </a:ext>
                </a:extLst>
              </a:tr>
              <a:tr h="1156360">
                <a:tc>
                  <a:txBody>
                    <a:bodyPr/>
                    <a:lstStyle/>
                    <a:p>
                      <a:pPr algn="ctr">
                        <a:lnSpc>
                          <a:spcPts val="4620"/>
                        </a:lnSpc>
                        <a:defRPr/>
                      </a:pPr>
                      <a:r>
                        <a:rPr lang="en-US" sz="3300" dirty="0">
                          <a:solidFill>
                            <a:srgbClr val="FFFFFF"/>
                          </a:solidFill>
                          <a:latin typeface="Handyman" panose="020B0604020202020204" charset="0"/>
                        </a:rPr>
                        <a:t>Accepts HIP</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ctr">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1"/>
                  </a:ext>
                </a:extLst>
              </a:tr>
              <a:tr h="1156360">
                <a:tc>
                  <a:txBody>
                    <a:bodyPr/>
                    <a:lstStyle/>
                    <a:p>
                      <a:pPr algn="ctr">
                        <a:lnSpc>
                          <a:spcPts val="4620"/>
                        </a:lnSpc>
                        <a:defRPr/>
                      </a:pPr>
                      <a:r>
                        <a:rPr lang="en-US" sz="3300" dirty="0">
                          <a:solidFill>
                            <a:srgbClr val="FFFFFF"/>
                          </a:solidFill>
                          <a:latin typeface="Handyman" panose="020B0604020202020204" charset="0"/>
                        </a:rPr>
                        <a:t>Accepts SNAP</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2"/>
                  </a:ext>
                </a:extLst>
              </a:tr>
              <a:tr h="1083652">
                <a:tc>
                  <a:txBody>
                    <a:bodyPr/>
                    <a:lstStyle/>
                    <a:p>
                      <a:pPr algn="ctr">
                        <a:lnSpc>
                          <a:spcPts val="4620"/>
                        </a:lnSpc>
                        <a:defRPr/>
                      </a:pPr>
                      <a:r>
                        <a:rPr lang="en-US" sz="3300" dirty="0">
                          <a:solidFill>
                            <a:srgbClr val="FFFFFF"/>
                          </a:solidFill>
                          <a:latin typeface="Handyman" panose="020B0604020202020204" charset="0"/>
                        </a:rPr>
                        <a:t>Restaurants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3"/>
                  </a:ext>
                </a:extLst>
              </a:tr>
              <a:tr h="1029178">
                <a:tc>
                  <a:txBody>
                    <a:bodyPr/>
                    <a:lstStyle/>
                    <a:p>
                      <a:pPr algn="ctr">
                        <a:lnSpc>
                          <a:spcPts val="4620"/>
                        </a:lnSpc>
                        <a:defRPr/>
                      </a:pPr>
                      <a:r>
                        <a:rPr lang="en-US" sz="3300" dirty="0">
                          <a:solidFill>
                            <a:srgbClr val="FFFFFF"/>
                          </a:solidFill>
                          <a:latin typeface="Handyman" panose="020B0604020202020204" charset="0"/>
                        </a:rPr>
                        <a:t>Subscriptions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4"/>
                  </a:ext>
                </a:extLst>
              </a:tr>
              <a:tr h="1156360">
                <a:tc>
                  <a:txBody>
                    <a:bodyPr/>
                    <a:lstStyle/>
                    <a:p>
                      <a:pPr algn="ctr">
                        <a:lnSpc>
                          <a:spcPts val="4620"/>
                        </a:lnSpc>
                        <a:defRPr/>
                      </a:pPr>
                      <a:r>
                        <a:rPr lang="en-US" sz="3300" dirty="0">
                          <a:solidFill>
                            <a:srgbClr val="FFFFFF"/>
                          </a:solidFill>
                          <a:latin typeface="Handyman" panose="020B0604020202020204" charset="0"/>
                        </a:rPr>
                        <a:t>Hyper-local</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5"/>
                  </a:ext>
                </a:extLst>
              </a:tr>
              <a:tr h="1770511">
                <a:tc>
                  <a:txBody>
                    <a:bodyPr/>
                    <a:lstStyle/>
                    <a:p>
                      <a:pPr algn="ctr">
                        <a:lnSpc>
                          <a:spcPts val="4620"/>
                        </a:lnSpc>
                        <a:defRPr/>
                      </a:pPr>
                      <a:r>
                        <a:rPr lang="en-US" sz="3300" dirty="0">
                          <a:solidFill>
                            <a:srgbClr val="FFFFFF"/>
                          </a:solidFill>
                          <a:latin typeface="Handyman" panose="020B0604020202020204" charset="0"/>
                        </a:rPr>
                        <a:t>Community impact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2379"/>
                        </a:lnSpc>
                        <a:defRPr/>
                      </a:pP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6"/>
                  </a:ext>
                </a:extLst>
              </a:tr>
            </a:tbl>
          </a:graphicData>
        </a:graphic>
      </p:graphicFrame>
      <p:sp>
        <p:nvSpPr>
          <p:cNvPr id="6" name="Freeform 6"/>
          <p:cNvSpPr/>
          <p:nvPr/>
        </p:nvSpPr>
        <p:spPr>
          <a:xfrm>
            <a:off x="14533142" y="479169"/>
            <a:ext cx="1695867" cy="1761744"/>
          </a:xfrm>
          <a:custGeom>
            <a:avLst/>
            <a:gdLst/>
            <a:ahLst/>
            <a:cxnLst/>
            <a:rect l="l" t="t" r="r" b="b"/>
            <a:pathLst>
              <a:path w="1695867" h="1761744">
                <a:moveTo>
                  <a:pt x="0" y="0"/>
                </a:moveTo>
                <a:lnTo>
                  <a:pt x="1695867" y="0"/>
                </a:lnTo>
                <a:lnTo>
                  <a:pt x="1695867" y="1761745"/>
                </a:lnTo>
                <a:lnTo>
                  <a:pt x="0" y="1761745"/>
                </a:lnTo>
                <a:lnTo>
                  <a:pt x="0" y="0"/>
                </a:lnTo>
                <a:close/>
              </a:path>
            </a:pathLst>
          </a:custGeom>
          <a:blipFill>
            <a:blip r:embed="rId3"/>
            <a:stretch>
              <a:fillRect/>
            </a:stretch>
          </a:blipFill>
        </p:spPr>
        <p:txBody>
          <a:bodyPr/>
          <a:lstStyle/>
          <a:p>
            <a:endParaRPr lang="en-US"/>
          </a:p>
        </p:txBody>
      </p:sp>
      <p:sp>
        <p:nvSpPr>
          <p:cNvPr id="7" name="Freeform 7"/>
          <p:cNvSpPr/>
          <p:nvPr/>
        </p:nvSpPr>
        <p:spPr>
          <a:xfrm>
            <a:off x="7690351" y="833429"/>
            <a:ext cx="2910020" cy="1053224"/>
          </a:xfrm>
          <a:custGeom>
            <a:avLst/>
            <a:gdLst/>
            <a:ahLst/>
            <a:cxnLst/>
            <a:rect l="l" t="t" r="r" b="b"/>
            <a:pathLst>
              <a:path w="2910020" h="1053224">
                <a:moveTo>
                  <a:pt x="0" y="0"/>
                </a:moveTo>
                <a:lnTo>
                  <a:pt x="2910020" y="0"/>
                </a:lnTo>
                <a:lnTo>
                  <a:pt x="2910020" y="1053225"/>
                </a:lnTo>
                <a:lnTo>
                  <a:pt x="0" y="1053225"/>
                </a:lnTo>
                <a:lnTo>
                  <a:pt x="0" y="0"/>
                </a:lnTo>
                <a:close/>
              </a:path>
            </a:pathLst>
          </a:custGeom>
          <a:blipFill>
            <a:blip r:embed="rId4"/>
            <a:stretch>
              <a:fillRect/>
            </a:stretch>
          </a:blipFill>
          <a:ln w="38100" cap="sq">
            <a:solidFill>
              <a:srgbClr val="000000"/>
            </a:solidFill>
            <a:prstDash val="solid"/>
            <a:miter/>
          </a:ln>
        </p:spPr>
        <p:txBody>
          <a:bodyPr/>
          <a:lstStyle/>
          <a:p>
            <a:endParaRPr lang="en-US"/>
          </a:p>
        </p:txBody>
      </p:sp>
      <p:sp>
        <p:nvSpPr>
          <p:cNvPr id="8" name="Freeform 8"/>
          <p:cNvSpPr/>
          <p:nvPr/>
        </p:nvSpPr>
        <p:spPr>
          <a:xfrm>
            <a:off x="11381421" y="479169"/>
            <a:ext cx="1738790" cy="1761744"/>
          </a:xfrm>
          <a:custGeom>
            <a:avLst/>
            <a:gdLst/>
            <a:ahLst/>
            <a:cxnLst/>
            <a:rect l="l" t="t" r="r" b="b"/>
            <a:pathLst>
              <a:path w="1738790" h="1761744">
                <a:moveTo>
                  <a:pt x="0" y="0"/>
                </a:moveTo>
                <a:lnTo>
                  <a:pt x="1738790" y="0"/>
                </a:lnTo>
                <a:lnTo>
                  <a:pt x="1738790" y="1761745"/>
                </a:lnTo>
                <a:lnTo>
                  <a:pt x="0" y="1761745"/>
                </a:lnTo>
                <a:lnTo>
                  <a:pt x="0" y="0"/>
                </a:lnTo>
                <a:close/>
              </a:path>
            </a:pathLst>
          </a:custGeom>
          <a:blipFill>
            <a:blip r:embed="rId5"/>
            <a:stretch>
              <a:fillRect l="-8494" t="-8001" r="-6365" b="-38747"/>
            </a:stretch>
          </a:blipFill>
          <a:ln w="38100" cap="sq">
            <a:solidFill>
              <a:srgbClr val="000000"/>
            </a:solidFill>
            <a:prstDash val="solid"/>
            <a:miter/>
          </a:ln>
        </p:spPr>
        <p:txBody>
          <a:bodyPr/>
          <a:lstStyle/>
          <a:p>
            <a:endParaRPr lang="en-US"/>
          </a:p>
        </p:txBody>
      </p:sp>
      <p:grpSp>
        <p:nvGrpSpPr>
          <p:cNvPr id="9" name="Group 9"/>
          <p:cNvGrpSpPr/>
          <p:nvPr/>
        </p:nvGrpSpPr>
        <p:grpSpPr>
          <a:xfrm>
            <a:off x="5145150" y="479169"/>
            <a:ext cx="1761751" cy="1761744"/>
            <a:chOff x="0" y="0"/>
            <a:chExt cx="6350000" cy="6349975"/>
          </a:xfrm>
        </p:grpSpPr>
        <p:sp>
          <p:nvSpPr>
            <p:cNvPr id="10" name="Freeform 1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a:stretch>
            </a:blipFill>
            <a:ln w="38100" cap="sq">
              <a:solidFill>
                <a:srgbClr val="000000"/>
              </a:solidFill>
              <a:prstDash val="solid"/>
              <a:miter/>
            </a:ln>
          </p:spPr>
          <p:txBody>
            <a:bodyPr/>
            <a:lstStyle/>
            <a:p>
              <a:endParaRPr lang="en-US"/>
            </a:p>
          </p:txBody>
        </p:sp>
      </p:grpSp>
      <p:sp>
        <p:nvSpPr>
          <p:cNvPr id="11" name="Freeform 11"/>
          <p:cNvSpPr/>
          <p:nvPr/>
        </p:nvSpPr>
        <p:spPr>
          <a:xfrm>
            <a:off x="5609588" y="2567783"/>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8727562" y="2567783"/>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5609588" y="372450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5609588" y="4847740"/>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p:cNvSpPr/>
          <p:nvPr/>
        </p:nvSpPr>
        <p:spPr>
          <a:xfrm>
            <a:off x="5609588" y="5918505"/>
            <a:ext cx="832876" cy="832876"/>
          </a:xfrm>
          <a:custGeom>
            <a:avLst/>
            <a:gdLst/>
            <a:ahLst/>
            <a:cxnLst/>
            <a:rect l="l" t="t" r="r" b="b"/>
            <a:pathLst>
              <a:path w="832876" h="832876">
                <a:moveTo>
                  <a:pt x="0" y="0"/>
                </a:moveTo>
                <a:lnTo>
                  <a:pt x="832876" y="0"/>
                </a:lnTo>
                <a:lnTo>
                  <a:pt x="832876" y="832875"/>
                </a:lnTo>
                <a:lnTo>
                  <a:pt x="0" y="8328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6" name="Freeform 16"/>
          <p:cNvSpPr/>
          <p:nvPr/>
        </p:nvSpPr>
        <p:spPr>
          <a:xfrm>
            <a:off x="5609588" y="7060707"/>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7" name="Freeform 17"/>
          <p:cNvSpPr/>
          <p:nvPr/>
        </p:nvSpPr>
        <p:spPr>
          <a:xfrm>
            <a:off x="5609588" y="843881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8" name="Freeform 18"/>
          <p:cNvSpPr/>
          <p:nvPr/>
        </p:nvSpPr>
        <p:spPr>
          <a:xfrm>
            <a:off x="11834378" y="2567783"/>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9" name="Freeform 19"/>
          <p:cNvSpPr/>
          <p:nvPr/>
        </p:nvSpPr>
        <p:spPr>
          <a:xfrm>
            <a:off x="14964637" y="2567783"/>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0" name="Freeform 20"/>
          <p:cNvSpPr/>
          <p:nvPr/>
        </p:nvSpPr>
        <p:spPr>
          <a:xfrm>
            <a:off x="8727562" y="372450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Freeform 21"/>
          <p:cNvSpPr/>
          <p:nvPr/>
        </p:nvSpPr>
        <p:spPr>
          <a:xfrm>
            <a:off x="11847799" y="372450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2" name="Freeform 22"/>
          <p:cNvSpPr/>
          <p:nvPr/>
        </p:nvSpPr>
        <p:spPr>
          <a:xfrm>
            <a:off x="14966675" y="372450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3" name="Freeform 23"/>
          <p:cNvSpPr/>
          <p:nvPr/>
        </p:nvSpPr>
        <p:spPr>
          <a:xfrm>
            <a:off x="11847799" y="4847740"/>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4" name="Freeform 24"/>
          <p:cNvSpPr/>
          <p:nvPr/>
        </p:nvSpPr>
        <p:spPr>
          <a:xfrm>
            <a:off x="8728923" y="4847740"/>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Freeform 25"/>
          <p:cNvSpPr/>
          <p:nvPr/>
        </p:nvSpPr>
        <p:spPr>
          <a:xfrm>
            <a:off x="8727562" y="5918505"/>
            <a:ext cx="832876" cy="832876"/>
          </a:xfrm>
          <a:custGeom>
            <a:avLst/>
            <a:gdLst/>
            <a:ahLst/>
            <a:cxnLst/>
            <a:rect l="l" t="t" r="r" b="b"/>
            <a:pathLst>
              <a:path w="832876" h="832876">
                <a:moveTo>
                  <a:pt x="0" y="0"/>
                </a:moveTo>
                <a:lnTo>
                  <a:pt x="832876" y="0"/>
                </a:lnTo>
                <a:lnTo>
                  <a:pt x="832876" y="832875"/>
                </a:lnTo>
                <a:lnTo>
                  <a:pt x="0" y="8328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6" name="Freeform 26"/>
          <p:cNvSpPr/>
          <p:nvPr/>
        </p:nvSpPr>
        <p:spPr>
          <a:xfrm>
            <a:off x="8727562" y="7060707"/>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7" name="Freeform 27"/>
          <p:cNvSpPr/>
          <p:nvPr/>
        </p:nvSpPr>
        <p:spPr>
          <a:xfrm>
            <a:off x="8728923" y="843881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8" name="Freeform 28"/>
          <p:cNvSpPr/>
          <p:nvPr/>
        </p:nvSpPr>
        <p:spPr>
          <a:xfrm>
            <a:off x="11834378" y="843881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9" name="Freeform 29"/>
          <p:cNvSpPr/>
          <p:nvPr/>
        </p:nvSpPr>
        <p:spPr>
          <a:xfrm>
            <a:off x="14966675" y="8438819"/>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0" name="Freeform 30"/>
          <p:cNvSpPr/>
          <p:nvPr/>
        </p:nvSpPr>
        <p:spPr>
          <a:xfrm>
            <a:off x="11834378" y="7060707"/>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1" name="Freeform 31"/>
          <p:cNvSpPr/>
          <p:nvPr/>
        </p:nvSpPr>
        <p:spPr>
          <a:xfrm>
            <a:off x="11847799" y="5918505"/>
            <a:ext cx="832876" cy="832876"/>
          </a:xfrm>
          <a:custGeom>
            <a:avLst/>
            <a:gdLst/>
            <a:ahLst/>
            <a:cxnLst/>
            <a:rect l="l" t="t" r="r" b="b"/>
            <a:pathLst>
              <a:path w="832876" h="832876">
                <a:moveTo>
                  <a:pt x="0" y="0"/>
                </a:moveTo>
                <a:lnTo>
                  <a:pt x="832876" y="0"/>
                </a:lnTo>
                <a:lnTo>
                  <a:pt x="832876" y="832875"/>
                </a:lnTo>
                <a:lnTo>
                  <a:pt x="0" y="8328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2" name="Freeform 32"/>
          <p:cNvSpPr/>
          <p:nvPr/>
        </p:nvSpPr>
        <p:spPr>
          <a:xfrm>
            <a:off x="14964637" y="4847740"/>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3" name="Freeform 33"/>
          <p:cNvSpPr/>
          <p:nvPr/>
        </p:nvSpPr>
        <p:spPr>
          <a:xfrm>
            <a:off x="14964637" y="5918505"/>
            <a:ext cx="832876" cy="832876"/>
          </a:xfrm>
          <a:custGeom>
            <a:avLst/>
            <a:gdLst/>
            <a:ahLst/>
            <a:cxnLst/>
            <a:rect l="l" t="t" r="r" b="b"/>
            <a:pathLst>
              <a:path w="832876" h="832876">
                <a:moveTo>
                  <a:pt x="0" y="0"/>
                </a:moveTo>
                <a:lnTo>
                  <a:pt x="832876" y="0"/>
                </a:lnTo>
                <a:lnTo>
                  <a:pt x="832876" y="832875"/>
                </a:lnTo>
                <a:lnTo>
                  <a:pt x="0" y="8328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4" name="Freeform 34"/>
          <p:cNvSpPr/>
          <p:nvPr/>
        </p:nvSpPr>
        <p:spPr>
          <a:xfrm>
            <a:off x="14966675" y="7060707"/>
            <a:ext cx="832876" cy="832876"/>
          </a:xfrm>
          <a:custGeom>
            <a:avLst/>
            <a:gdLst/>
            <a:ahLst/>
            <a:cxnLst/>
            <a:rect l="l" t="t" r="r" b="b"/>
            <a:pathLst>
              <a:path w="832876" h="832876">
                <a:moveTo>
                  <a:pt x="0" y="0"/>
                </a:moveTo>
                <a:lnTo>
                  <a:pt x="832876" y="0"/>
                </a:lnTo>
                <a:lnTo>
                  <a:pt x="832876" y="832876"/>
                </a:lnTo>
                <a:lnTo>
                  <a:pt x="0" y="83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7060707"/>
            <a:ext cx="18288000" cy="4421975"/>
            <a:chOff x="0" y="0"/>
            <a:chExt cx="4816593" cy="1164635"/>
          </a:xfrm>
        </p:grpSpPr>
        <p:sp>
          <p:nvSpPr>
            <p:cNvPr id="3" name="Freeform 3"/>
            <p:cNvSpPr/>
            <p:nvPr/>
          </p:nvSpPr>
          <p:spPr>
            <a:xfrm>
              <a:off x="0" y="0"/>
              <a:ext cx="4816592" cy="1164636"/>
            </a:xfrm>
            <a:custGeom>
              <a:avLst/>
              <a:gdLst/>
              <a:ahLst/>
              <a:cxnLst/>
              <a:rect l="l" t="t" r="r" b="b"/>
              <a:pathLst>
                <a:path w="4816592" h="1164636">
                  <a:moveTo>
                    <a:pt x="0" y="0"/>
                  </a:moveTo>
                  <a:lnTo>
                    <a:pt x="4816592" y="0"/>
                  </a:lnTo>
                  <a:lnTo>
                    <a:pt x="4816592" y="1164636"/>
                  </a:lnTo>
                  <a:lnTo>
                    <a:pt x="0" y="1164636"/>
                  </a:lnTo>
                  <a:close/>
                </a:path>
              </a:pathLst>
            </a:custGeom>
            <a:solidFill>
              <a:srgbClr val="1F6631"/>
            </a:solidFill>
          </p:spPr>
          <p:txBody>
            <a:bodyPr/>
            <a:lstStyle/>
            <a:p>
              <a:endParaRPr lang="en-US"/>
            </a:p>
          </p:txBody>
        </p:sp>
        <p:sp>
          <p:nvSpPr>
            <p:cNvPr id="4" name="TextBox 4"/>
            <p:cNvSpPr txBox="1"/>
            <p:nvPr/>
          </p:nvSpPr>
          <p:spPr>
            <a:xfrm>
              <a:off x="0" y="-85725"/>
              <a:ext cx="4816593" cy="1250360"/>
            </a:xfrm>
            <a:prstGeom prst="rect">
              <a:avLst/>
            </a:prstGeom>
          </p:spPr>
          <p:txBody>
            <a:bodyPr lIns="50800" tIns="50800" rIns="50800" bIns="50800" rtlCol="0" anchor="ctr"/>
            <a:lstStyle/>
            <a:p>
              <a:pPr algn="ctr">
                <a:lnSpc>
                  <a:spcPts val="2479"/>
                </a:lnSpc>
              </a:pPr>
              <a:endParaRPr/>
            </a:p>
          </p:txBody>
        </p:sp>
      </p:grpSp>
      <p:sp>
        <p:nvSpPr>
          <p:cNvPr id="5" name="Freeform 5"/>
          <p:cNvSpPr/>
          <p:nvPr/>
        </p:nvSpPr>
        <p:spPr>
          <a:xfrm>
            <a:off x="379867" y="2677838"/>
            <a:ext cx="10245233" cy="6874221"/>
          </a:xfrm>
          <a:custGeom>
            <a:avLst/>
            <a:gdLst/>
            <a:ahLst/>
            <a:cxnLst/>
            <a:rect l="l" t="t" r="r" b="b"/>
            <a:pathLst>
              <a:path w="10245233" h="6874221">
                <a:moveTo>
                  <a:pt x="0" y="0"/>
                </a:moveTo>
                <a:lnTo>
                  <a:pt x="10245233" y="0"/>
                </a:lnTo>
                <a:lnTo>
                  <a:pt x="10245233" y="6874221"/>
                </a:lnTo>
                <a:lnTo>
                  <a:pt x="0" y="6874221"/>
                </a:lnTo>
                <a:lnTo>
                  <a:pt x="0" y="0"/>
                </a:lnTo>
                <a:close/>
              </a:path>
            </a:pathLst>
          </a:custGeom>
          <a:blipFill>
            <a:blip r:embed="rId3"/>
            <a:stretch>
              <a:fillRect/>
            </a:stretch>
          </a:blipFill>
          <a:ln w="38100" cap="sq">
            <a:solidFill>
              <a:srgbClr val="000000"/>
            </a:solidFill>
            <a:prstDash val="solid"/>
            <a:miter/>
          </a:ln>
        </p:spPr>
        <p:txBody>
          <a:bodyPr/>
          <a:lstStyle/>
          <a:p>
            <a:endParaRPr lang="en-US"/>
          </a:p>
        </p:txBody>
      </p:sp>
      <p:sp>
        <p:nvSpPr>
          <p:cNvPr id="6" name="TextBox 6"/>
          <p:cNvSpPr txBox="1"/>
          <p:nvPr/>
        </p:nvSpPr>
        <p:spPr>
          <a:xfrm>
            <a:off x="10598988" y="2449238"/>
            <a:ext cx="7689012" cy="4394160"/>
          </a:xfrm>
          <a:prstGeom prst="rect">
            <a:avLst/>
          </a:prstGeom>
        </p:spPr>
        <p:txBody>
          <a:bodyPr lIns="0" tIns="0" rIns="0" bIns="0" rtlCol="0" anchor="t">
            <a:spAutoFit/>
          </a:bodyPr>
          <a:lstStyle/>
          <a:p>
            <a:pPr marL="906780" lvl="1" indent="-453390">
              <a:lnSpc>
                <a:spcPts val="6510"/>
              </a:lnSpc>
              <a:buFont typeface="Arial"/>
              <a:buChar char="•"/>
            </a:pPr>
            <a:r>
              <a:rPr lang="en-US" sz="4200" dirty="0">
                <a:solidFill>
                  <a:srgbClr val="000000"/>
                </a:solidFill>
                <a:latin typeface="Handyman" panose="020B0604020202020204" charset="0"/>
              </a:rPr>
              <a:t>73% want local food</a:t>
            </a:r>
          </a:p>
          <a:p>
            <a:pPr>
              <a:lnSpc>
                <a:spcPts val="3874"/>
              </a:lnSpc>
            </a:pPr>
            <a:r>
              <a:rPr lang="en-US" sz="2499" dirty="0">
                <a:solidFill>
                  <a:srgbClr val="000000"/>
                </a:solidFill>
                <a:latin typeface="Handyman" panose="020B0604020202020204" charset="0"/>
              </a:rPr>
              <a:t>           ~Gallup News</a:t>
            </a:r>
          </a:p>
          <a:p>
            <a:pPr>
              <a:lnSpc>
                <a:spcPts val="6999"/>
              </a:lnSpc>
            </a:pPr>
            <a:endParaRPr lang="en-US" sz="2499" dirty="0">
              <a:solidFill>
                <a:srgbClr val="000000"/>
              </a:solidFill>
              <a:latin typeface="Handyman" panose="020B0604020202020204" charset="0"/>
            </a:endParaRPr>
          </a:p>
          <a:p>
            <a:pPr marL="906780" lvl="1" indent="-453390">
              <a:lnSpc>
                <a:spcPts val="6510"/>
              </a:lnSpc>
              <a:buFont typeface="Arial"/>
              <a:buChar char="•"/>
            </a:pPr>
            <a:r>
              <a:rPr lang="en-US" sz="4200" dirty="0">
                <a:solidFill>
                  <a:srgbClr val="000000"/>
                </a:solidFill>
                <a:latin typeface="Handyman" panose="020B0604020202020204" charset="0"/>
              </a:rPr>
              <a:t>20% increase local food sales in the last 5 years</a:t>
            </a:r>
          </a:p>
          <a:p>
            <a:pPr>
              <a:lnSpc>
                <a:spcPts val="3874"/>
              </a:lnSpc>
            </a:pPr>
            <a:r>
              <a:rPr lang="en-US" sz="2499" dirty="0">
                <a:solidFill>
                  <a:srgbClr val="000000"/>
                </a:solidFill>
                <a:latin typeface="Handyman" panose="020B0604020202020204" charset="0"/>
              </a:rPr>
              <a:t>            ~USDA</a:t>
            </a:r>
          </a:p>
        </p:txBody>
      </p:sp>
      <p:sp>
        <p:nvSpPr>
          <p:cNvPr id="7" name="TextBox 7"/>
          <p:cNvSpPr txBox="1"/>
          <p:nvPr/>
        </p:nvSpPr>
        <p:spPr>
          <a:xfrm>
            <a:off x="640661" y="562957"/>
            <a:ext cx="12436480" cy="1026735"/>
          </a:xfrm>
          <a:prstGeom prst="rect">
            <a:avLst/>
          </a:prstGeom>
        </p:spPr>
        <p:txBody>
          <a:bodyPr lIns="0" tIns="0" rIns="0" bIns="0" rtlCol="0" anchor="t">
            <a:spAutoFit/>
          </a:bodyPr>
          <a:lstStyle/>
          <a:p>
            <a:pPr>
              <a:lnSpc>
                <a:spcPts val="7769"/>
              </a:lnSpc>
            </a:pPr>
            <a:r>
              <a:rPr lang="en-US" sz="7399">
                <a:solidFill>
                  <a:srgbClr val="1F6631"/>
                </a:solidFill>
                <a:latin typeface="Farmer Market"/>
              </a:rPr>
              <a:t>MICROGREENS INDUSTRY</a:t>
            </a:r>
          </a:p>
        </p:txBody>
      </p:sp>
      <p:sp>
        <p:nvSpPr>
          <p:cNvPr id="8" name="TextBox 8"/>
          <p:cNvSpPr txBox="1"/>
          <p:nvPr/>
        </p:nvSpPr>
        <p:spPr>
          <a:xfrm>
            <a:off x="7706164" y="9561584"/>
            <a:ext cx="2918936" cy="439223"/>
          </a:xfrm>
          <a:prstGeom prst="rect">
            <a:avLst/>
          </a:prstGeom>
        </p:spPr>
        <p:txBody>
          <a:bodyPr lIns="0" tIns="0" rIns="0" bIns="0" rtlCol="0" anchor="t">
            <a:spAutoFit/>
          </a:bodyPr>
          <a:lstStyle/>
          <a:p>
            <a:pPr algn="ctr">
              <a:lnSpc>
                <a:spcPts val="3874"/>
              </a:lnSpc>
              <a:spcBef>
                <a:spcPct val="0"/>
              </a:spcBef>
            </a:pPr>
            <a:r>
              <a:rPr lang="en-US" sz="2499" dirty="0">
                <a:solidFill>
                  <a:srgbClr val="FFFFFF"/>
                </a:solidFill>
                <a:latin typeface="Handyman" panose="020B0604020202020204" charset="0"/>
              </a:rPr>
              <a:t>~Grand View Research</a:t>
            </a:r>
          </a:p>
        </p:txBody>
      </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8306" y="0"/>
            <a:ext cx="10569694" cy="10287000"/>
            <a:chOff x="0" y="0"/>
            <a:chExt cx="2783788" cy="2709333"/>
          </a:xfrm>
        </p:grpSpPr>
        <p:sp>
          <p:nvSpPr>
            <p:cNvPr id="3" name="Freeform 3"/>
            <p:cNvSpPr/>
            <p:nvPr/>
          </p:nvSpPr>
          <p:spPr>
            <a:xfrm>
              <a:off x="0" y="0"/>
              <a:ext cx="2783788" cy="2709333"/>
            </a:xfrm>
            <a:custGeom>
              <a:avLst/>
              <a:gdLst/>
              <a:ahLst/>
              <a:cxnLst/>
              <a:rect l="l" t="t" r="r" b="b"/>
              <a:pathLst>
                <a:path w="2783788" h="2709333">
                  <a:moveTo>
                    <a:pt x="0" y="0"/>
                  </a:moveTo>
                  <a:lnTo>
                    <a:pt x="2783788" y="0"/>
                  </a:lnTo>
                  <a:lnTo>
                    <a:pt x="2783788"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783788" cy="2795058"/>
            </a:xfrm>
            <a:prstGeom prst="rect">
              <a:avLst/>
            </a:prstGeom>
          </p:spPr>
          <p:txBody>
            <a:bodyPr lIns="50800" tIns="50800" rIns="50800" bIns="50800" rtlCol="0" anchor="ctr"/>
            <a:lstStyle/>
            <a:p>
              <a:pPr algn="ctr">
                <a:lnSpc>
                  <a:spcPts val="2479"/>
                </a:lnSpc>
              </a:pPr>
              <a:endParaRPr/>
            </a:p>
          </p:txBody>
        </p:sp>
      </p:grpSp>
      <p:sp>
        <p:nvSpPr>
          <p:cNvPr id="5" name="Freeform 5"/>
          <p:cNvSpPr/>
          <p:nvPr/>
        </p:nvSpPr>
        <p:spPr>
          <a:xfrm>
            <a:off x="12228279" y="6655967"/>
            <a:ext cx="2815025" cy="2753020"/>
          </a:xfrm>
          <a:custGeom>
            <a:avLst/>
            <a:gdLst/>
            <a:ahLst/>
            <a:cxnLst/>
            <a:rect l="l" t="t" r="r" b="b"/>
            <a:pathLst>
              <a:path w="2815025" h="2753020">
                <a:moveTo>
                  <a:pt x="0" y="0"/>
                </a:moveTo>
                <a:lnTo>
                  <a:pt x="2815024" y="0"/>
                </a:lnTo>
                <a:lnTo>
                  <a:pt x="2815024" y="2753019"/>
                </a:lnTo>
                <a:lnTo>
                  <a:pt x="0" y="2753019"/>
                </a:lnTo>
                <a:lnTo>
                  <a:pt x="0" y="0"/>
                </a:lnTo>
                <a:close/>
              </a:path>
            </a:pathLst>
          </a:custGeom>
          <a:blipFill>
            <a:blip r:embed="rId5"/>
            <a:stretch>
              <a:fillRect/>
            </a:stretch>
          </a:blipFill>
          <a:ln cap="sq">
            <a:noFill/>
            <a:prstDash val="solid"/>
            <a:miter/>
          </a:ln>
        </p:spPr>
        <p:txBody>
          <a:bodyPr/>
          <a:lstStyle/>
          <a:p>
            <a:endParaRPr lang="en-US"/>
          </a:p>
        </p:txBody>
      </p:sp>
      <p:sp>
        <p:nvSpPr>
          <p:cNvPr id="7" name="Freeform 7"/>
          <p:cNvSpPr/>
          <p:nvPr/>
        </p:nvSpPr>
        <p:spPr>
          <a:xfrm>
            <a:off x="8041652" y="6453128"/>
            <a:ext cx="3937185" cy="3158696"/>
          </a:xfrm>
          <a:custGeom>
            <a:avLst/>
            <a:gdLst/>
            <a:ahLst/>
            <a:cxnLst/>
            <a:rect l="l" t="t" r="r" b="b"/>
            <a:pathLst>
              <a:path w="3937185" h="3158696">
                <a:moveTo>
                  <a:pt x="0" y="0"/>
                </a:moveTo>
                <a:lnTo>
                  <a:pt x="3937184" y="0"/>
                </a:lnTo>
                <a:lnTo>
                  <a:pt x="3937184" y="3158696"/>
                </a:lnTo>
                <a:lnTo>
                  <a:pt x="0" y="3158696"/>
                </a:lnTo>
                <a:lnTo>
                  <a:pt x="0" y="0"/>
                </a:lnTo>
                <a:close/>
              </a:path>
            </a:pathLst>
          </a:custGeom>
          <a:blipFill>
            <a:blip r:embed="rId6"/>
            <a:stretch>
              <a:fillRect/>
            </a:stretch>
          </a:blipFill>
        </p:spPr>
        <p:txBody>
          <a:bodyPr/>
          <a:lstStyle/>
          <a:p>
            <a:endParaRPr lang="en-US"/>
          </a:p>
        </p:txBody>
      </p:sp>
      <p:sp>
        <p:nvSpPr>
          <p:cNvPr id="8" name="Freeform 8"/>
          <p:cNvSpPr/>
          <p:nvPr/>
        </p:nvSpPr>
        <p:spPr>
          <a:xfrm>
            <a:off x="15043303" y="6544696"/>
            <a:ext cx="2975561" cy="2975561"/>
          </a:xfrm>
          <a:custGeom>
            <a:avLst/>
            <a:gdLst/>
            <a:ahLst/>
            <a:cxnLst/>
            <a:rect l="l" t="t" r="r" b="b"/>
            <a:pathLst>
              <a:path w="2975561" h="2975561">
                <a:moveTo>
                  <a:pt x="0" y="0"/>
                </a:moveTo>
                <a:lnTo>
                  <a:pt x="2975561" y="0"/>
                </a:lnTo>
                <a:lnTo>
                  <a:pt x="2975561" y="2975561"/>
                </a:lnTo>
                <a:lnTo>
                  <a:pt x="0" y="2975561"/>
                </a:lnTo>
                <a:lnTo>
                  <a:pt x="0" y="0"/>
                </a:lnTo>
                <a:close/>
              </a:path>
            </a:pathLst>
          </a:custGeom>
          <a:blipFill>
            <a:blip r:embed="rId7"/>
            <a:stretch>
              <a:fillRect/>
            </a:stretch>
          </a:blipFill>
        </p:spPr>
        <p:txBody>
          <a:bodyPr/>
          <a:lstStyle/>
          <a:p>
            <a:endParaRPr lang="en-US"/>
          </a:p>
        </p:txBody>
      </p:sp>
      <p:sp>
        <p:nvSpPr>
          <p:cNvPr id="9" name="TextBox 9"/>
          <p:cNvSpPr txBox="1"/>
          <p:nvPr/>
        </p:nvSpPr>
        <p:spPr>
          <a:xfrm>
            <a:off x="839945" y="1461429"/>
            <a:ext cx="6818840" cy="453271"/>
          </a:xfrm>
          <a:prstGeom prst="rect">
            <a:avLst/>
          </a:prstGeom>
        </p:spPr>
        <p:txBody>
          <a:bodyPr lIns="0" tIns="0" rIns="0" bIns="0" rtlCol="0" anchor="t">
            <a:spAutoFit/>
          </a:bodyPr>
          <a:lstStyle/>
          <a:p>
            <a:pPr marL="0" lvl="0" indent="0">
              <a:lnSpc>
                <a:spcPts val="3359"/>
              </a:lnSpc>
            </a:pPr>
            <a:endParaRPr/>
          </a:p>
        </p:txBody>
      </p:sp>
      <p:sp>
        <p:nvSpPr>
          <p:cNvPr id="10" name="TextBox 10"/>
          <p:cNvSpPr txBox="1"/>
          <p:nvPr/>
        </p:nvSpPr>
        <p:spPr>
          <a:xfrm>
            <a:off x="363910" y="-138053"/>
            <a:ext cx="6710128" cy="1375926"/>
          </a:xfrm>
          <a:prstGeom prst="rect">
            <a:avLst/>
          </a:prstGeom>
        </p:spPr>
        <p:txBody>
          <a:bodyPr lIns="0" tIns="0" rIns="0" bIns="0" rtlCol="0" anchor="t">
            <a:spAutoFit/>
          </a:bodyPr>
          <a:lstStyle/>
          <a:p>
            <a:pPr algn="ctr">
              <a:lnSpc>
                <a:spcPts val="11469"/>
              </a:lnSpc>
              <a:spcBef>
                <a:spcPct val="0"/>
              </a:spcBef>
            </a:pPr>
            <a:r>
              <a:rPr lang="en-US" sz="7399">
                <a:solidFill>
                  <a:srgbClr val="1F6631"/>
                </a:solidFill>
                <a:latin typeface="Farmer Market"/>
              </a:rPr>
              <a:t>MARKETING</a:t>
            </a:r>
          </a:p>
        </p:txBody>
      </p:sp>
      <p:sp>
        <p:nvSpPr>
          <p:cNvPr id="11" name="TextBox 11"/>
          <p:cNvSpPr txBox="1"/>
          <p:nvPr/>
        </p:nvSpPr>
        <p:spPr>
          <a:xfrm>
            <a:off x="8370251" y="1686219"/>
            <a:ext cx="8613436" cy="4137281"/>
          </a:xfrm>
          <a:prstGeom prst="rect">
            <a:avLst/>
          </a:prstGeom>
        </p:spPr>
        <p:txBody>
          <a:bodyPr lIns="0" tIns="0" rIns="0" bIns="0" rtlCol="0" anchor="t">
            <a:spAutoFit/>
          </a:bodyPr>
          <a:lstStyle/>
          <a:p>
            <a:pPr>
              <a:lnSpc>
                <a:spcPts val="6502"/>
              </a:lnSpc>
            </a:pPr>
            <a:r>
              <a:rPr lang="en-US" sz="4195" dirty="0">
                <a:solidFill>
                  <a:srgbClr val="FFFFFF"/>
                </a:solidFill>
                <a:latin typeface="Handyman" panose="020B0604020202020204" charset="0"/>
              </a:rPr>
              <a:t>Clark U Media - student spotlight</a:t>
            </a:r>
          </a:p>
          <a:p>
            <a:pPr>
              <a:lnSpc>
                <a:spcPts val="6502"/>
              </a:lnSpc>
            </a:pPr>
            <a:r>
              <a:rPr lang="en-US" sz="4195" dirty="0">
                <a:solidFill>
                  <a:srgbClr val="FFFFFF"/>
                </a:solidFill>
                <a:latin typeface="Handyman" panose="020B0604020202020204" charset="0"/>
              </a:rPr>
              <a:t>Clark E &amp; I - podcast, blog, pop ups</a:t>
            </a:r>
          </a:p>
          <a:p>
            <a:pPr>
              <a:lnSpc>
                <a:spcPts val="6502"/>
              </a:lnSpc>
            </a:pPr>
            <a:r>
              <a:rPr lang="en-US" sz="4195" dirty="0">
                <a:solidFill>
                  <a:srgbClr val="FFFFFF"/>
                </a:solidFill>
                <a:latin typeface="Handyman" panose="020B0604020202020204" charset="0"/>
              </a:rPr>
              <a:t>REC - vendor spotlight</a:t>
            </a:r>
          </a:p>
          <a:p>
            <a:pPr>
              <a:lnSpc>
                <a:spcPts val="6502"/>
              </a:lnSpc>
            </a:pPr>
            <a:r>
              <a:rPr lang="en-US" sz="4195" dirty="0">
                <a:solidFill>
                  <a:srgbClr val="FFFFFF"/>
                </a:solidFill>
                <a:latin typeface="Handyman" panose="020B0604020202020204" charset="0"/>
              </a:rPr>
              <a:t>Jeremiah’s Inn - produce donations</a:t>
            </a:r>
          </a:p>
          <a:p>
            <a:pPr>
              <a:lnSpc>
                <a:spcPts val="6502"/>
              </a:lnSpc>
              <a:spcBef>
                <a:spcPct val="0"/>
              </a:spcBef>
            </a:pPr>
            <a:r>
              <a:rPr lang="en-US" sz="4195" dirty="0">
                <a:solidFill>
                  <a:srgbClr val="FFFFFF"/>
                </a:solidFill>
                <a:latin typeface="Handyman" panose="020B0604020202020204" charset="0"/>
              </a:rPr>
              <a:t>Restaurants - free samples</a:t>
            </a:r>
          </a:p>
        </p:txBody>
      </p:sp>
      <p:sp>
        <p:nvSpPr>
          <p:cNvPr id="12" name="TextBox 12"/>
          <p:cNvSpPr txBox="1"/>
          <p:nvPr/>
        </p:nvSpPr>
        <p:spPr>
          <a:xfrm>
            <a:off x="8041652" y="-138053"/>
            <a:ext cx="6710128" cy="1375926"/>
          </a:xfrm>
          <a:prstGeom prst="rect">
            <a:avLst/>
          </a:prstGeom>
        </p:spPr>
        <p:txBody>
          <a:bodyPr lIns="0" tIns="0" rIns="0" bIns="0" rtlCol="0" anchor="t">
            <a:spAutoFit/>
          </a:bodyPr>
          <a:lstStyle/>
          <a:p>
            <a:pPr algn="ctr">
              <a:lnSpc>
                <a:spcPts val="11469"/>
              </a:lnSpc>
              <a:spcBef>
                <a:spcPct val="0"/>
              </a:spcBef>
            </a:pPr>
            <a:r>
              <a:rPr lang="en-US" sz="7399" dirty="0">
                <a:solidFill>
                  <a:srgbClr val="FFFFFF"/>
                </a:solidFill>
                <a:latin typeface="Farmer Market"/>
              </a:rPr>
              <a:t>Networking</a:t>
            </a:r>
          </a:p>
        </p:txBody>
      </p:sp>
      <p:pic>
        <p:nvPicPr>
          <p:cNvPr id="13" name="copy_B111CF12-844D-420C-984F-E9692B1F167C">
            <a:hlinkClick r:id="" action="ppaction://media"/>
            <a:extLst>
              <a:ext uri="{FF2B5EF4-FFF2-40B4-BE49-F238E27FC236}">
                <a16:creationId xmlns:a16="http://schemas.microsoft.com/office/drawing/2014/main" id="{815B6B02-963D-9EF6-3E60-026A05528EA8}"/>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379646" y="1450368"/>
            <a:ext cx="4680801" cy="8321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61" y="0"/>
            <a:ext cx="9309161" cy="10287000"/>
            <a:chOff x="0" y="0"/>
            <a:chExt cx="2451795" cy="2709333"/>
          </a:xfrm>
        </p:grpSpPr>
        <p:sp>
          <p:nvSpPr>
            <p:cNvPr id="3" name="Freeform 3"/>
            <p:cNvSpPr/>
            <p:nvPr/>
          </p:nvSpPr>
          <p:spPr>
            <a:xfrm>
              <a:off x="0" y="0"/>
              <a:ext cx="2451795" cy="2709333"/>
            </a:xfrm>
            <a:custGeom>
              <a:avLst/>
              <a:gdLst/>
              <a:ahLst/>
              <a:cxnLst/>
              <a:rect l="l" t="t" r="r" b="b"/>
              <a:pathLst>
                <a:path w="2451795" h="2709333">
                  <a:moveTo>
                    <a:pt x="0" y="0"/>
                  </a:moveTo>
                  <a:lnTo>
                    <a:pt x="2451795" y="0"/>
                  </a:lnTo>
                  <a:lnTo>
                    <a:pt x="2451795"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51795" cy="2795058"/>
            </a:xfrm>
            <a:prstGeom prst="rect">
              <a:avLst/>
            </a:prstGeom>
          </p:spPr>
          <p:txBody>
            <a:bodyPr lIns="50800" tIns="50800" rIns="50800" bIns="50800" rtlCol="0" anchor="ctr"/>
            <a:lstStyle/>
            <a:p>
              <a:pPr algn="ctr">
                <a:lnSpc>
                  <a:spcPts val="2479"/>
                </a:lnSpc>
              </a:pPr>
              <a:endParaRPr/>
            </a:p>
          </p:txBody>
        </p:sp>
      </p:grpSp>
      <p:sp>
        <p:nvSpPr>
          <p:cNvPr id="5" name="TextBox 5"/>
          <p:cNvSpPr txBox="1"/>
          <p:nvPr/>
        </p:nvSpPr>
        <p:spPr>
          <a:xfrm>
            <a:off x="376691" y="2550950"/>
            <a:ext cx="8225458" cy="7412286"/>
          </a:xfrm>
          <a:prstGeom prst="rect">
            <a:avLst/>
          </a:prstGeom>
        </p:spPr>
        <p:txBody>
          <a:bodyPr lIns="0" tIns="0" rIns="0" bIns="0" rtlCol="0" anchor="t">
            <a:spAutoFit/>
          </a:bodyPr>
          <a:lstStyle/>
          <a:p>
            <a:pPr algn="ctr">
              <a:lnSpc>
                <a:spcPts val="6509"/>
              </a:lnSpc>
            </a:pPr>
            <a:r>
              <a:rPr lang="en-US" sz="4199" dirty="0">
                <a:solidFill>
                  <a:srgbClr val="FFFFFF"/>
                </a:solidFill>
                <a:latin typeface="Handyman" panose="020B0604020202020204" charset="0"/>
              </a:rPr>
              <a:t>Currently price $4</a:t>
            </a:r>
          </a:p>
          <a:p>
            <a:pPr algn="ctr">
              <a:lnSpc>
                <a:spcPts val="6509"/>
              </a:lnSpc>
            </a:pPr>
            <a:r>
              <a:rPr lang="en-US" sz="4199" dirty="0">
                <a:solidFill>
                  <a:srgbClr val="FFFFFF"/>
                </a:solidFill>
                <a:latin typeface="Handyman" panose="020B0604020202020204" charset="0"/>
              </a:rPr>
              <a:t>Farmers market price $5</a:t>
            </a:r>
          </a:p>
          <a:p>
            <a:pPr algn="ctr">
              <a:lnSpc>
                <a:spcPts val="6509"/>
              </a:lnSpc>
            </a:pPr>
            <a:endParaRPr lang="en-US" sz="4199" dirty="0">
              <a:solidFill>
                <a:srgbClr val="FFFFFF"/>
              </a:solidFill>
              <a:latin typeface="Handyman" panose="020B0604020202020204" charset="0"/>
            </a:endParaRPr>
          </a:p>
          <a:p>
            <a:pPr algn="ctr">
              <a:lnSpc>
                <a:spcPts val="6509"/>
              </a:lnSpc>
            </a:pPr>
            <a:r>
              <a:rPr lang="en-US" sz="4199" dirty="0">
                <a:solidFill>
                  <a:srgbClr val="FFFFFF"/>
                </a:solidFill>
                <a:latin typeface="Handyman" panose="020B0604020202020204" charset="0"/>
              </a:rPr>
              <a:t>Monthly sales - 80 containers</a:t>
            </a:r>
          </a:p>
          <a:p>
            <a:pPr algn="ctr">
              <a:lnSpc>
                <a:spcPts val="6819"/>
              </a:lnSpc>
            </a:pPr>
            <a:endParaRPr lang="en-US" sz="4199" dirty="0">
              <a:solidFill>
                <a:srgbClr val="FFFFFF"/>
              </a:solidFill>
              <a:latin typeface="Handyman" panose="020B0604020202020204" charset="0"/>
            </a:endParaRPr>
          </a:p>
          <a:p>
            <a:pPr algn="ctr">
              <a:lnSpc>
                <a:spcPts val="9299"/>
              </a:lnSpc>
            </a:pPr>
            <a:r>
              <a:rPr lang="en-US" sz="5999" dirty="0">
                <a:solidFill>
                  <a:srgbClr val="FFFFFF"/>
                </a:solidFill>
                <a:latin typeface="Handyman" panose="020B0604020202020204" charset="0"/>
              </a:rPr>
              <a:t>375% profit</a:t>
            </a:r>
          </a:p>
          <a:p>
            <a:pPr algn="ctr">
              <a:lnSpc>
                <a:spcPts val="8989"/>
              </a:lnSpc>
            </a:pPr>
            <a:endParaRPr lang="en-US" sz="5999" dirty="0">
              <a:solidFill>
                <a:srgbClr val="FFFFFF"/>
              </a:solidFill>
              <a:latin typeface="Handyman"/>
            </a:endParaRPr>
          </a:p>
          <a:p>
            <a:pPr algn="ctr">
              <a:lnSpc>
                <a:spcPts val="6664"/>
              </a:lnSpc>
              <a:spcBef>
                <a:spcPct val="0"/>
              </a:spcBef>
            </a:pPr>
            <a:endParaRPr lang="en-US" sz="5999" dirty="0">
              <a:solidFill>
                <a:srgbClr val="FFFFFF"/>
              </a:solidFill>
              <a:latin typeface="Handyman"/>
            </a:endParaRPr>
          </a:p>
        </p:txBody>
      </p:sp>
      <p:graphicFrame>
        <p:nvGraphicFramePr>
          <p:cNvPr id="6" name="Table 6"/>
          <p:cNvGraphicFramePr>
            <a:graphicFrameLocks noGrp="1"/>
          </p:cNvGraphicFramePr>
          <p:nvPr>
            <p:extLst>
              <p:ext uri="{D42A27DB-BD31-4B8C-83A1-F6EECF244321}">
                <p14:modId xmlns:p14="http://schemas.microsoft.com/office/powerpoint/2010/main" val="1296252549"/>
              </p:ext>
            </p:extLst>
          </p:nvPr>
        </p:nvGraphicFramePr>
        <p:xfrm>
          <a:off x="9727167" y="736514"/>
          <a:ext cx="7890132" cy="8813975"/>
        </p:xfrm>
        <a:graphic>
          <a:graphicData uri="http://schemas.openxmlformats.org/drawingml/2006/table">
            <a:tbl>
              <a:tblPr/>
              <a:tblGrid>
                <a:gridCol w="4426845">
                  <a:extLst>
                    <a:ext uri="{9D8B030D-6E8A-4147-A177-3AD203B41FA5}">
                      <a16:colId xmlns:a16="http://schemas.microsoft.com/office/drawing/2014/main" val="20000"/>
                    </a:ext>
                  </a:extLst>
                </a:gridCol>
                <a:gridCol w="3463287">
                  <a:extLst>
                    <a:ext uri="{9D8B030D-6E8A-4147-A177-3AD203B41FA5}">
                      <a16:colId xmlns:a16="http://schemas.microsoft.com/office/drawing/2014/main" val="20001"/>
                    </a:ext>
                  </a:extLst>
                </a:gridCol>
              </a:tblGrid>
              <a:tr h="1643777">
                <a:tc>
                  <a:txBody>
                    <a:bodyPr/>
                    <a:lstStyle/>
                    <a:p>
                      <a:pPr algn="l">
                        <a:lnSpc>
                          <a:spcPts val="5879"/>
                        </a:lnSpc>
                        <a:defRPr/>
                      </a:pPr>
                      <a:r>
                        <a:rPr lang="en-US" sz="4199" dirty="0">
                          <a:solidFill>
                            <a:srgbClr val="000000"/>
                          </a:solidFill>
                          <a:latin typeface="Handyman" panose="020B0604020202020204" charset="0"/>
                        </a:rPr>
                        <a:t>One Container</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5879"/>
                        </a:lnSpc>
                        <a:defRPr/>
                      </a:pPr>
                      <a:r>
                        <a:rPr lang="en-US" sz="4199" dirty="0">
                          <a:solidFill>
                            <a:srgbClr val="000000"/>
                          </a:solidFill>
                          <a:latin typeface="Handyman" panose="020B0604020202020204" charset="0"/>
                        </a:rPr>
                        <a:t>Broccoli</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0"/>
                  </a:ext>
                </a:extLst>
              </a:tr>
              <a:tr h="1024314">
                <a:tc>
                  <a:txBody>
                    <a:bodyPr/>
                    <a:lstStyle/>
                    <a:p>
                      <a:pPr algn="l">
                        <a:lnSpc>
                          <a:spcPts val="4620"/>
                        </a:lnSpc>
                        <a:defRPr/>
                      </a:pPr>
                      <a:r>
                        <a:rPr lang="en-US" sz="3300" dirty="0">
                          <a:solidFill>
                            <a:srgbClr val="000000"/>
                          </a:solidFill>
                          <a:latin typeface="Handyman" panose="020B0604020202020204" charset="0"/>
                        </a:rPr>
                        <a:t>Seeds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$0.25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1"/>
                  </a:ext>
                </a:extLst>
              </a:tr>
              <a:tr h="1024314">
                <a:tc>
                  <a:txBody>
                    <a:bodyPr/>
                    <a:lstStyle/>
                    <a:p>
                      <a:pPr algn="l">
                        <a:lnSpc>
                          <a:spcPts val="4620"/>
                        </a:lnSpc>
                        <a:defRPr/>
                      </a:pPr>
                      <a:r>
                        <a:rPr lang="en-US" sz="3300" dirty="0">
                          <a:solidFill>
                            <a:srgbClr val="000000"/>
                          </a:solidFill>
                          <a:latin typeface="Handyman" panose="020B0604020202020204" charset="0"/>
                        </a:rPr>
                        <a:t>Soil</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a:rPr>
                        <a:t>$</a:t>
                      </a:r>
                      <a:r>
                        <a:rPr lang="en-US" sz="3300" dirty="0">
                          <a:solidFill>
                            <a:srgbClr val="000000"/>
                          </a:solidFill>
                          <a:latin typeface="Handyman" panose="020B0604020202020204" charset="0"/>
                        </a:rPr>
                        <a:t>0.20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2"/>
                  </a:ext>
                </a:extLst>
              </a:tr>
              <a:tr h="1024314">
                <a:tc>
                  <a:txBody>
                    <a:bodyPr/>
                    <a:lstStyle/>
                    <a:p>
                      <a:pPr algn="l">
                        <a:lnSpc>
                          <a:spcPts val="4620"/>
                        </a:lnSpc>
                        <a:defRPr/>
                      </a:pPr>
                      <a:r>
                        <a:rPr lang="en-US" sz="3300" dirty="0">
                          <a:solidFill>
                            <a:srgbClr val="000000"/>
                          </a:solidFill>
                          <a:latin typeface="Handyman" panose="020B0604020202020204" charset="0"/>
                        </a:rPr>
                        <a:t>Packaging</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$0.29</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3"/>
                  </a:ext>
                </a:extLst>
              </a:tr>
              <a:tr h="1024314">
                <a:tc>
                  <a:txBody>
                    <a:bodyPr/>
                    <a:lstStyle/>
                    <a:p>
                      <a:pPr algn="l">
                        <a:lnSpc>
                          <a:spcPts val="4620"/>
                        </a:lnSpc>
                        <a:defRPr/>
                      </a:pPr>
                      <a:r>
                        <a:rPr lang="en-US" sz="3300" dirty="0">
                          <a:solidFill>
                            <a:srgbClr val="000000"/>
                          </a:solidFill>
                          <a:latin typeface="Handyman" panose="020B0604020202020204" charset="0"/>
                        </a:rPr>
                        <a:t>Utilities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$0.10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4"/>
                  </a:ext>
                </a:extLst>
              </a:tr>
              <a:tr h="1024314">
                <a:tc>
                  <a:txBody>
                    <a:bodyPr/>
                    <a:lstStyle/>
                    <a:p>
                      <a:pPr algn="l">
                        <a:lnSpc>
                          <a:spcPts val="4620"/>
                        </a:lnSpc>
                        <a:defRPr/>
                      </a:pPr>
                      <a:r>
                        <a:rPr lang="en-US" sz="3300" dirty="0">
                          <a:solidFill>
                            <a:srgbClr val="FFFFFF"/>
                          </a:solidFill>
                          <a:latin typeface="Handyman" panose="020B0604020202020204" charset="0"/>
                        </a:rPr>
                        <a:t>TOTAL</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4620"/>
                        </a:lnSpc>
                        <a:defRPr/>
                      </a:pPr>
                      <a:r>
                        <a:rPr lang="en-US" sz="3300" dirty="0">
                          <a:solidFill>
                            <a:srgbClr val="FFFFFF"/>
                          </a:solidFill>
                          <a:latin typeface="Handyman" panose="020B0604020202020204" charset="0"/>
                        </a:rPr>
                        <a:t>$0.84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extLst>
                  <a:ext uri="{0D108BD9-81ED-4DB2-BD59-A6C34878D82A}">
                    <a16:rowId xmlns:a16="http://schemas.microsoft.com/office/drawing/2014/main" val="10005"/>
                  </a:ext>
                </a:extLst>
              </a:tr>
              <a:tr h="1024314">
                <a:tc>
                  <a:txBody>
                    <a:bodyPr/>
                    <a:lstStyle/>
                    <a:p>
                      <a:pPr algn="l">
                        <a:lnSpc>
                          <a:spcPts val="4620"/>
                        </a:lnSpc>
                        <a:defRPr/>
                      </a:pPr>
                      <a:r>
                        <a:rPr lang="en-US" sz="3300" dirty="0">
                          <a:solidFill>
                            <a:srgbClr val="000000"/>
                          </a:solidFill>
                          <a:latin typeface="Handyman" panose="020B0604020202020204" charset="0"/>
                        </a:rPr>
                        <a:t>PRICE</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a:rPr>
                        <a:t>$</a:t>
                      </a:r>
                      <a:r>
                        <a:rPr lang="en-US" sz="3300" dirty="0">
                          <a:solidFill>
                            <a:srgbClr val="000000"/>
                          </a:solidFill>
                          <a:latin typeface="Handyman" panose="020B0604020202020204" charset="0"/>
                        </a:rPr>
                        <a:t>4.00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6"/>
                  </a:ext>
                </a:extLst>
              </a:tr>
              <a:tr h="1024314">
                <a:tc>
                  <a:txBody>
                    <a:bodyPr/>
                    <a:lstStyle/>
                    <a:p>
                      <a:pPr algn="l">
                        <a:lnSpc>
                          <a:spcPts val="4620"/>
                        </a:lnSpc>
                        <a:defRPr/>
                      </a:pPr>
                      <a:r>
                        <a:rPr lang="en-US" sz="3300" dirty="0">
                          <a:solidFill>
                            <a:srgbClr val="FFFFFF"/>
                          </a:solidFill>
                          <a:latin typeface="Handyman" panose="020B0604020202020204" charset="0"/>
                        </a:rPr>
                        <a:t>PROFIT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tc>
                  <a:txBody>
                    <a:bodyPr/>
                    <a:lstStyle/>
                    <a:p>
                      <a:pPr algn="l">
                        <a:lnSpc>
                          <a:spcPts val="4620"/>
                        </a:lnSpc>
                        <a:defRPr/>
                      </a:pPr>
                      <a:r>
                        <a:rPr lang="en-US" sz="3300" dirty="0">
                          <a:solidFill>
                            <a:srgbClr val="FFFFFF"/>
                          </a:solidFill>
                          <a:latin typeface="Handyman"/>
                        </a:rPr>
                        <a:t>$</a:t>
                      </a:r>
                      <a:r>
                        <a:rPr lang="en-US" sz="3300" dirty="0">
                          <a:solidFill>
                            <a:srgbClr val="FFFFFF"/>
                          </a:solidFill>
                          <a:latin typeface="Handyman" panose="020B0604020202020204" charset="0"/>
                        </a:rPr>
                        <a:t>3.16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1F6631"/>
                    </a:solidFill>
                  </a:tcPr>
                </a:tc>
                <a:extLst>
                  <a:ext uri="{0D108BD9-81ED-4DB2-BD59-A6C34878D82A}">
                    <a16:rowId xmlns:a16="http://schemas.microsoft.com/office/drawing/2014/main" val="10007"/>
                  </a:ext>
                </a:extLst>
              </a:tr>
            </a:tbl>
          </a:graphicData>
        </a:graphic>
      </p:graphicFrame>
      <p:sp>
        <p:nvSpPr>
          <p:cNvPr id="7" name="TextBox 7"/>
          <p:cNvSpPr txBox="1"/>
          <p:nvPr/>
        </p:nvSpPr>
        <p:spPr>
          <a:xfrm>
            <a:off x="597809" y="562957"/>
            <a:ext cx="7291928" cy="1026735"/>
          </a:xfrm>
          <a:prstGeom prst="rect">
            <a:avLst/>
          </a:prstGeom>
        </p:spPr>
        <p:txBody>
          <a:bodyPr lIns="0" tIns="0" rIns="0" bIns="0" rtlCol="0" anchor="t">
            <a:spAutoFit/>
          </a:bodyPr>
          <a:lstStyle/>
          <a:p>
            <a:pPr>
              <a:lnSpc>
                <a:spcPts val="7769"/>
              </a:lnSpc>
            </a:pPr>
            <a:r>
              <a:rPr lang="en-US" sz="7399" dirty="0">
                <a:solidFill>
                  <a:srgbClr val="0CC74C"/>
                </a:solidFill>
                <a:latin typeface="Farmer Market"/>
              </a:rPr>
              <a:t>COST OF GOODS SOLD</a:t>
            </a:r>
          </a:p>
        </p:txBody>
      </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08296" cy="2795058"/>
            </a:xfrm>
            <a:prstGeom prst="rect">
              <a:avLst/>
            </a:prstGeom>
          </p:spPr>
          <p:txBody>
            <a:bodyPr lIns="50800" tIns="50800" rIns="50800" bIns="50800" rtlCol="0" anchor="ctr"/>
            <a:lstStyle/>
            <a:p>
              <a:pPr algn="ctr">
                <a:lnSpc>
                  <a:spcPts val="2479"/>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4140877414"/>
              </p:ext>
            </p:extLst>
          </p:nvPr>
        </p:nvGraphicFramePr>
        <p:xfrm>
          <a:off x="1013790" y="578759"/>
          <a:ext cx="16260420" cy="9129481"/>
        </p:xfrm>
        <a:graphic>
          <a:graphicData uri="http://schemas.openxmlformats.org/drawingml/2006/table">
            <a:tbl>
              <a:tblPr/>
              <a:tblGrid>
                <a:gridCol w="3252084">
                  <a:extLst>
                    <a:ext uri="{9D8B030D-6E8A-4147-A177-3AD203B41FA5}">
                      <a16:colId xmlns:a16="http://schemas.microsoft.com/office/drawing/2014/main" val="20000"/>
                    </a:ext>
                  </a:extLst>
                </a:gridCol>
                <a:gridCol w="3252084">
                  <a:extLst>
                    <a:ext uri="{9D8B030D-6E8A-4147-A177-3AD203B41FA5}">
                      <a16:colId xmlns:a16="http://schemas.microsoft.com/office/drawing/2014/main" val="20001"/>
                    </a:ext>
                  </a:extLst>
                </a:gridCol>
                <a:gridCol w="3252084">
                  <a:extLst>
                    <a:ext uri="{9D8B030D-6E8A-4147-A177-3AD203B41FA5}">
                      <a16:colId xmlns:a16="http://schemas.microsoft.com/office/drawing/2014/main" val="20002"/>
                    </a:ext>
                  </a:extLst>
                </a:gridCol>
                <a:gridCol w="3252084">
                  <a:extLst>
                    <a:ext uri="{9D8B030D-6E8A-4147-A177-3AD203B41FA5}">
                      <a16:colId xmlns:a16="http://schemas.microsoft.com/office/drawing/2014/main" val="20003"/>
                    </a:ext>
                  </a:extLst>
                </a:gridCol>
                <a:gridCol w="3252084">
                  <a:extLst>
                    <a:ext uri="{9D8B030D-6E8A-4147-A177-3AD203B41FA5}">
                      <a16:colId xmlns:a16="http://schemas.microsoft.com/office/drawing/2014/main" val="20004"/>
                    </a:ext>
                  </a:extLst>
                </a:gridCol>
              </a:tblGrid>
              <a:tr h="1930091">
                <a:tc>
                  <a:txBody>
                    <a:bodyPr/>
                    <a:lstStyle/>
                    <a:p>
                      <a:pPr algn="l">
                        <a:lnSpc>
                          <a:spcPts val="5879"/>
                        </a:lnSpc>
                        <a:defRPr/>
                      </a:pPr>
                      <a:r>
                        <a:rPr lang="en-US" sz="4199" dirty="0">
                          <a:solidFill>
                            <a:srgbClr val="1F6631"/>
                          </a:solidFill>
                          <a:latin typeface="Handyman" panose="020B0604020202020204" charset="0"/>
                        </a:rPr>
                        <a:t>Year To Date Revenue</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Containers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Live Trays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Subscriptions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Grow Kits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0"/>
                  </a:ext>
                </a:extLst>
              </a:tr>
              <a:tr h="1439878">
                <a:tc>
                  <a:txBody>
                    <a:bodyPr/>
                    <a:lstStyle/>
                    <a:p>
                      <a:pPr algn="l">
                        <a:lnSpc>
                          <a:spcPts val="4620"/>
                        </a:lnSpc>
                        <a:defRPr/>
                      </a:pPr>
                      <a:r>
                        <a:rPr lang="en-US" sz="3300" dirty="0">
                          <a:solidFill>
                            <a:srgbClr val="000000"/>
                          </a:solidFill>
                          <a:latin typeface="Handyman" panose="020B0604020202020204" charset="0"/>
                        </a:rPr>
                        <a:t># Sold</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86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2</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1"/>
                  </a:ext>
                </a:extLst>
              </a:tr>
              <a:tr h="1439878">
                <a:tc>
                  <a:txBody>
                    <a:bodyPr/>
                    <a:lstStyle/>
                    <a:p>
                      <a:pPr algn="l">
                        <a:lnSpc>
                          <a:spcPts val="4620"/>
                        </a:lnSpc>
                        <a:defRPr/>
                      </a:pPr>
                      <a:r>
                        <a:rPr lang="en-US" sz="3300" dirty="0">
                          <a:solidFill>
                            <a:srgbClr val="000000"/>
                          </a:solidFill>
                          <a:latin typeface="Handyman" panose="020B0604020202020204" charset="0"/>
                        </a:rPr>
                        <a:t>Revenue</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$344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$45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$320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2"/>
                  </a:ext>
                </a:extLst>
              </a:tr>
              <a:tr h="1439878">
                <a:tc>
                  <a:txBody>
                    <a:bodyPr/>
                    <a:lstStyle/>
                    <a:p>
                      <a:pPr algn="l">
                        <a:lnSpc>
                          <a:spcPts val="4620"/>
                        </a:lnSpc>
                        <a:defRPr/>
                      </a:pPr>
                      <a:r>
                        <a:rPr lang="en-US" sz="3300" dirty="0">
                          <a:solidFill>
                            <a:srgbClr val="000000"/>
                          </a:solidFill>
                          <a:latin typeface="Handyman" panose="020B0604020202020204" charset="0"/>
                        </a:rPr>
                        <a:t>COGS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$72.24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$5.97</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$35.20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3"/>
                  </a:ext>
                </a:extLst>
              </a:tr>
              <a:tr h="1439878">
                <a:tc>
                  <a:txBody>
                    <a:bodyPr/>
                    <a:lstStyle/>
                    <a:p>
                      <a:pPr algn="l">
                        <a:lnSpc>
                          <a:spcPts val="4620"/>
                        </a:lnSpc>
                        <a:defRPr/>
                      </a:pPr>
                      <a:r>
                        <a:rPr lang="en-US" sz="3300" dirty="0">
                          <a:solidFill>
                            <a:srgbClr val="000000"/>
                          </a:solidFill>
                          <a:latin typeface="Handyman" panose="020B0604020202020204" charset="0"/>
                        </a:rPr>
                        <a:t>Profit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$271.76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$39.03</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$284.80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$21</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4"/>
                  </a:ext>
                </a:extLst>
              </a:tr>
              <a:tr h="1439878">
                <a:tc>
                  <a:txBody>
                    <a:bodyPr/>
                    <a:lstStyle/>
                    <a:p>
                      <a:pPr algn="l">
                        <a:lnSpc>
                          <a:spcPts val="4620"/>
                        </a:lnSpc>
                        <a:defRPr/>
                      </a:pPr>
                      <a:r>
                        <a:rPr lang="en-US" sz="3300" dirty="0">
                          <a:solidFill>
                            <a:srgbClr val="000000"/>
                          </a:solidFill>
                          <a:latin typeface="Handyman" panose="020B0604020202020204" charset="0"/>
                        </a:rPr>
                        <a:t>% Profit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376%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653%</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809%</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140%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5"/>
                  </a:ext>
                </a:extLst>
              </a:tr>
            </a:tbl>
          </a:graphicData>
        </a:graphic>
      </p:graphicFrame>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82745" y="1119113"/>
            <a:ext cx="5522511" cy="2400016"/>
          </a:xfrm>
          <a:prstGeom prst="rect">
            <a:avLst/>
          </a:prstGeom>
        </p:spPr>
        <p:txBody>
          <a:bodyPr lIns="0" tIns="0" rIns="0" bIns="0" rtlCol="0" anchor="t">
            <a:spAutoFit/>
          </a:bodyPr>
          <a:lstStyle/>
          <a:p>
            <a:pPr>
              <a:lnSpc>
                <a:spcPts val="6510"/>
              </a:lnSpc>
            </a:pPr>
            <a:r>
              <a:rPr lang="en-US" sz="4200" dirty="0">
                <a:solidFill>
                  <a:srgbClr val="000000"/>
                </a:solidFill>
                <a:latin typeface="Handyman" panose="020B0604020202020204" charset="0"/>
              </a:rPr>
              <a:t>Bulk Materials - $1080</a:t>
            </a:r>
          </a:p>
          <a:p>
            <a:pPr marL="906780" lvl="1" indent="-453390">
              <a:lnSpc>
                <a:spcPts val="6510"/>
              </a:lnSpc>
              <a:buFont typeface="Arial"/>
              <a:buChar char="•"/>
            </a:pPr>
            <a:r>
              <a:rPr lang="en-US" sz="4200" dirty="0">
                <a:solidFill>
                  <a:srgbClr val="000000"/>
                </a:solidFill>
                <a:latin typeface="Handyman" panose="020B0604020202020204" charset="0"/>
              </a:rPr>
              <a:t>Seeds</a:t>
            </a:r>
          </a:p>
          <a:p>
            <a:pPr marL="906777" lvl="1" indent="-453388">
              <a:lnSpc>
                <a:spcPts val="6509"/>
              </a:lnSpc>
              <a:spcBef>
                <a:spcPct val="0"/>
              </a:spcBef>
              <a:buFont typeface="Arial"/>
              <a:buChar char="•"/>
            </a:pPr>
            <a:r>
              <a:rPr lang="en-US" sz="4199" dirty="0">
                <a:solidFill>
                  <a:srgbClr val="000000"/>
                </a:solidFill>
                <a:latin typeface="Handyman" panose="020B0604020202020204" charset="0"/>
              </a:rPr>
              <a:t>Containers </a:t>
            </a:r>
          </a:p>
        </p:txBody>
      </p:sp>
      <p:sp>
        <p:nvSpPr>
          <p:cNvPr id="3" name="TextBox 3"/>
          <p:cNvSpPr txBox="1"/>
          <p:nvPr/>
        </p:nvSpPr>
        <p:spPr>
          <a:xfrm>
            <a:off x="358886" y="5173999"/>
            <a:ext cx="4937080" cy="4956096"/>
          </a:xfrm>
          <a:prstGeom prst="rect">
            <a:avLst/>
          </a:prstGeom>
        </p:spPr>
        <p:txBody>
          <a:bodyPr lIns="0" tIns="0" rIns="0" bIns="0" rtlCol="0" anchor="t">
            <a:spAutoFit/>
          </a:bodyPr>
          <a:lstStyle/>
          <a:p>
            <a:pPr>
              <a:lnSpc>
                <a:spcPts val="6510"/>
              </a:lnSpc>
            </a:pPr>
            <a:r>
              <a:rPr lang="en-US" sz="4200" dirty="0">
                <a:solidFill>
                  <a:srgbClr val="000000"/>
                </a:solidFill>
                <a:latin typeface="Handyman" panose="020B0604020202020204" charset="0"/>
              </a:rPr>
              <a:t>Tent Display  - $375</a:t>
            </a:r>
          </a:p>
          <a:p>
            <a:pPr marL="906780" lvl="1" indent="-453390">
              <a:lnSpc>
                <a:spcPts val="6510"/>
              </a:lnSpc>
              <a:buFont typeface="Arial"/>
              <a:buChar char="•"/>
            </a:pPr>
            <a:r>
              <a:rPr lang="en-US" sz="4200" dirty="0">
                <a:solidFill>
                  <a:srgbClr val="000000"/>
                </a:solidFill>
                <a:latin typeface="Handyman" panose="020B0604020202020204" charset="0"/>
              </a:rPr>
              <a:t>Tent</a:t>
            </a:r>
          </a:p>
          <a:p>
            <a:pPr marL="906780" lvl="1" indent="-453390">
              <a:lnSpc>
                <a:spcPts val="6510"/>
              </a:lnSpc>
              <a:buFont typeface="Arial"/>
              <a:buChar char="•"/>
            </a:pPr>
            <a:r>
              <a:rPr lang="en-US" sz="4200" dirty="0">
                <a:solidFill>
                  <a:srgbClr val="000000"/>
                </a:solidFill>
                <a:latin typeface="Handyman" panose="020B0604020202020204" charset="0"/>
              </a:rPr>
              <a:t>Tables</a:t>
            </a:r>
          </a:p>
          <a:p>
            <a:pPr marL="906780" lvl="1" indent="-453390">
              <a:lnSpc>
                <a:spcPts val="6510"/>
              </a:lnSpc>
              <a:buFont typeface="Arial"/>
              <a:buChar char="•"/>
            </a:pPr>
            <a:r>
              <a:rPr lang="en-US" sz="4200" dirty="0">
                <a:solidFill>
                  <a:srgbClr val="000000"/>
                </a:solidFill>
                <a:latin typeface="Handyman" panose="020B0604020202020204" charset="0"/>
              </a:rPr>
              <a:t>Coolers</a:t>
            </a:r>
          </a:p>
          <a:p>
            <a:pPr>
              <a:lnSpc>
                <a:spcPts val="6510"/>
              </a:lnSpc>
            </a:pPr>
            <a:endParaRPr lang="en-US" sz="4200" dirty="0">
              <a:solidFill>
                <a:srgbClr val="000000"/>
              </a:solidFill>
              <a:latin typeface="Handyman"/>
            </a:endParaRPr>
          </a:p>
          <a:p>
            <a:pPr>
              <a:lnSpc>
                <a:spcPts val="6510"/>
              </a:lnSpc>
              <a:spcBef>
                <a:spcPct val="0"/>
              </a:spcBef>
            </a:pPr>
            <a:endParaRPr lang="en-US" sz="4200" dirty="0">
              <a:solidFill>
                <a:srgbClr val="000000"/>
              </a:solidFill>
              <a:latin typeface="Handyman"/>
            </a:endParaRPr>
          </a:p>
        </p:txBody>
      </p:sp>
      <p:sp>
        <p:nvSpPr>
          <p:cNvPr id="4" name="TextBox 4"/>
          <p:cNvSpPr txBox="1"/>
          <p:nvPr/>
        </p:nvSpPr>
        <p:spPr>
          <a:xfrm>
            <a:off x="6382745" y="5173999"/>
            <a:ext cx="4742176" cy="4137064"/>
          </a:xfrm>
          <a:prstGeom prst="rect">
            <a:avLst/>
          </a:prstGeom>
        </p:spPr>
        <p:txBody>
          <a:bodyPr lIns="0" tIns="0" rIns="0" bIns="0" rtlCol="0" anchor="t">
            <a:spAutoFit/>
          </a:bodyPr>
          <a:lstStyle/>
          <a:p>
            <a:pPr>
              <a:lnSpc>
                <a:spcPts val="6510"/>
              </a:lnSpc>
            </a:pPr>
            <a:r>
              <a:rPr lang="en-US" sz="4200" dirty="0">
                <a:solidFill>
                  <a:srgbClr val="000000"/>
                </a:solidFill>
                <a:latin typeface="Handyman" panose="020B0604020202020204" charset="0"/>
              </a:rPr>
              <a:t>Grow Racks - $675</a:t>
            </a:r>
          </a:p>
          <a:p>
            <a:pPr marL="906780" lvl="1" indent="-453390">
              <a:lnSpc>
                <a:spcPts val="6510"/>
              </a:lnSpc>
              <a:buFont typeface="Arial"/>
              <a:buChar char="•"/>
            </a:pPr>
            <a:r>
              <a:rPr lang="en-US" sz="4200" dirty="0">
                <a:solidFill>
                  <a:srgbClr val="000000"/>
                </a:solidFill>
                <a:latin typeface="Handyman" panose="020B0604020202020204" charset="0"/>
              </a:rPr>
              <a:t>Racks</a:t>
            </a:r>
          </a:p>
          <a:p>
            <a:pPr marL="906780" lvl="1" indent="-453390">
              <a:lnSpc>
                <a:spcPts val="6510"/>
              </a:lnSpc>
              <a:buFont typeface="Arial"/>
              <a:buChar char="•"/>
            </a:pPr>
            <a:r>
              <a:rPr lang="en-US" sz="4200" dirty="0">
                <a:solidFill>
                  <a:srgbClr val="000000"/>
                </a:solidFill>
                <a:latin typeface="Handyman" panose="020B0604020202020204" charset="0"/>
              </a:rPr>
              <a:t>Trays</a:t>
            </a:r>
          </a:p>
          <a:p>
            <a:pPr marL="906780" lvl="1" indent="-453390">
              <a:lnSpc>
                <a:spcPts val="6510"/>
              </a:lnSpc>
              <a:buFont typeface="Arial"/>
              <a:buChar char="•"/>
            </a:pPr>
            <a:r>
              <a:rPr lang="en-US" sz="4200" dirty="0">
                <a:solidFill>
                  <a:srgbClr val="000000"/>
                </a:solidFill>
                <a:latin typeface="Handyman" panose="020B0604020202020204" charset="0"/>
              </a:rPr>
              <a:t>Lights</a:t>
            </a:r>
          </a:p>
          <a:p>
            <a:pPr>
              <a:lnSpc>
                <a:spcPts val="6510"/>
              </a:lnSpc>
              <a:spcBef>
                <a:spcPct val="0"/>
              </a:spcBef>
            </a:pPr>
            <a:endParaRPr lang="en-US" sz="4200" dirty="0">
              <a:solidFill>
                <a:srgbClr val="000000"/>
              </a:solidFill>
              <a:latin typeface="Handyman"/>
            </a:endParaRPr>
          </a:p>
        </p:txBody>
      </p:sp>
      <p:sp>
        <p:nvSpPr>
          <p:cNvPr id="5" name="TextBox 5"/>
          <p:cNvSpPr txBox="1"/>
          <p:nvPr/>
        </p:nvSpPr>
        <p:spPr>
          <a:xfrm>
            <a:off x="358886" y="1150870"/>
            <a:ext cx="4586287" cy="1566454"/>
          </a:xfrm>
          <a:prstGeom prst="rect">
            <a:avLst/>
          </a:prstGeom>
        </p:spPr>
        <p:txBody>
          <a:bodyPr lIns="0" tIns="0" rIns="0" bIns="0" rtlCol="0" anchor="t">
            <a:spAutoFit/>
          </a:bodyPr>
          <a:lstStyle/>
          <a:p>
            <a:pPr>
              <a:lnSpc>
                <a:spcPts val="6509"/>
              </a:lnSpc>
            </a:pPr>
            <a:r>
              <a:rPr lang="en-US" sz="4199" dirty="0">
                <a:solidFill>
                  <a:srgbClr val="000000"/>
                </a:solidFill>
                <a:latin typeface="Handyman" panose="020B0604020202020204" charset="0"/>
              </a:rPr>
              <a:t>Vendors Fee  - $ 940</a:t>
            </a:r>
          </a:p>
          <a:p>
            <a:pPr>
              <a:lnSpc>
                <a:spcPts val="6509"/>
              </a:lnSpc>
              <a:spcBef>
                <a:spcPct val="0"/>
              </a:spcBef>
            </a:pPr>
            <a:r>
              <a:rPr lang="en-US" sz="4199" dirty="0">
                <a:solidFill>
                  <a:srgbClr val="000000"/>
                </a:solidFill>
                <a:latin typeface="Handyman" panose="020B0604020202020204" charset="0"/>
              </a:rPr>
              <a:t>52 markets</a:t>
            </a:r>
          </a:p>
        </p:txBody>
      </p:sp>
      <p:sp>
        <p:nvSpPr>
          <p:cNvPr id="6" name="Freeform 6"/>
          <p:cNvSpPr/>
          <p:nvPr/>
        </p:nvSpPr>
        <p:spPr>
          <a:xfrm>
            <a:off x="3118854" y="2061069"/>
            <a:ext cx="2726929" cy="2726929"/>
          </a:xfrm>
          <a:custGeom>
            <a:avLst/>
            <a:gdLst/>
            <a:ahLst/>
            <a:cxnLst/>
            <a:rect l="l" t="t" r="r" b="b"/>
            <a:pathLst>
              <a:path w="2726929" h="2726929">
                <a:moveTo>
                  <a:pt x="0" y="0"/>
                </a:moveTo>
                <a:lnTo>
                  <a:pt x="2726929" y="0"/>
                </a:lnTo>
                <a:lnTo>
                  <a:pt x="2726929" y="2726929"/>
                </a:lnTo>
                <a:lnTo>
                  <a:pt x="0" y="2726929"/>
                </a:lnTo>
                <a:lnTo>
                  <a:pt x="0" y="0"/>
                </a:lnTo>
                <a:close/>
              </a:path>
            </a:pathLst>
          </a:custGeom>
          <a:blipFill>
            <a:blip r:embed="rId3"/>
            <a:stretch>
              <a:fillRect l="-25136" r="-25136"/>
            </a:stretch>
          </a:blipFill>
          <a:ln w="38100" cap="sq">
            <a:solidFill>
              <a:srgbClr val="000000"/>
            </a:solidFill>
            <a:prstDash val="solid"/>
            <a:miter/>
          </a:ln>
        </p:spPr>
        <p:txBody>
          <a:bodyPr/>
          <a:lstStyle/>
          <a:p>
            <a:endParaRPr lang="en-US"/>
          </a:p>
        </p:txBody>
      </p:sp>
      <p:sp>
        <p:nvSpPr>
          <p:cNvPr id="7" name="Freeform 7"/>
          <p:cNvSpPr/>
          <p:nvPr/>
        </p:nvSpPr>
        <p:spPr>
          <a:xfrm>
            <a:off x="3118854" y="6402883"/>
            <a:ext cx="2726929" cy="2726929"/>
          </a:xfrm>
          <a:custGeom>
            <a:avLst/>
            <a:gdLst/>
            <a:ahLst/>
            <a:cxnLst/>
            <a:rect l="l" t="t" r="r" b="b"/>
            <a:pathLst>
              <a:path w="2726929" h="2726929">
                <a:moveTo>
                  <a:pt x="0" y="0"/>
                </a:moveTo>
                <a:lnTo>
                  <a:pt x="2726929" y="0"/>
                </a:lnTo>
                <a:lnTo>
                  <a:pt x="2726929" y="2726928"/>
                </a:lnTo>
                <a:lnTo>
                  <a:pt x="0" y="2726928"/>
                </a:lnTo>
                <a:lnTo>
                  <a:pt x="0" y="0"/>
                </a:lnTo>
                <a:close/>
              </a:path>
            </a:pathLst>
          </a:custGeom>
          <a:blipFill>
            <a:blip r:embed="rId4"/>
            <a:stretch>
              <a:fillRect l="-16666" r="-16666"/>
            </a:stretch>
          </a:blipFill>
          <a:ln w="38100" cap="sq">
            <a:solidFill>
              <a:srgbClr val="000000"/>
            </a:solidFill>
            <a:prstDash val="solid"/>
            <a:miter/>
          </a:ln>
        </p:spPr>
        <p:txBody>
          <a:bodyPr/>
          <a:lstStyle/>
          <a:p>
            <a:endParaRPr lang="en-US"/>
          </a:p>
        </p:txBody>
      </p:sp>
      <p:sp>
        <p:nvSpPr>
          <p:cNvPr id="8" name="Freeform 8"/>
          <p:cNvSpPr/>
          <p:nvPr/>
        </p:nvSpPr>
        <p:spPr>
          <a:xfrm>
            <a:off x="9982798" y="2061069"/>
            <a:ext cx="2284245" cy="2726929"/>
          </a:xfrm>
          <a:custGeom>
            <a:avLst/>
            <a:gdLst/>
            <a:ahLst/>
            <a:cxnLst/>
            <a:rect l="l" t="t" r="r" b="b"/>
            <a:pathLst>
              <a:path w="2284245" h="2726929">
                <a:moveTo>
                  <a:pt x="0" y="0"/>
                </a:moveTo>
                <a:lnTo>
                  <a:pt x="2284245" y="0"/>
                </a:lnTo>
                <a:lnTo>
                  <a:pt x="2284245" y="2726929"/>
                </a:lnTo>
                <a:lnTo>
                  <a:pt x="0" y="2726929"/>
                </a:lnTo>
                <a:lnTo>
                  <a:pt x="0" y="0"/>
                </a:lnTo>
                <a:close/>
              </a:path>
            </a:pathLst>
          </a:custGeom>
          <a:blipFill>
            <a:blip r:embed="rId5"/>
            <a:stretch>
              <a:fillRect l="-30075" t="-2140" r="-32676" b="-34191"/>
            </a:stretch>
          </a:blipFill>
        </p:spPr>
        <p:txBody>
          <a:bodyPr/>
          <a:lstStyle/>
          <a:p>
            <a:endParaRPr lang="en-US"/>
          </a:p>
        </p:txBody>
      </p:sp>
      <p:sp>
        <p:nvSpPr>
          <p:cNvPr id="9" name="Freeform 9"/>
          <p:cNvSpPr/>
          <p:nvPr/>
        </p:nvSpPr>
        <p:spPr>
          <a:xfrm>
            <a:off x="9460586" y="6389538"/>
            <a:ext cx="2726929" cy="2726929"/>
          </a:xfrm>
          <a:custGeom>
            <a:avLst/>
            <a:gdLst/>
            <a:ahLst/>
            <a:cxnLst/>
            <a:rect l="l" t="t" r="r" b="b"/>
            <a:pathLst>
              <a:path w="2726929" h="2726929">
                <a:moveTo>
                  <a:pt x="0" y="0"/>
                </a:moveTo>
                <a:lnTo>
                  <a:pt x="2726928" y="0"/>
                </a:lnTo>
                <a:lnTo>
                  <a:pt x="2726928" y="2726928"/>
                </a:lnTo>
                <a:lnTo>
                  <a:pt x="0" y="2726928"/>
                </a:lnTo>
                <a:lnTo>
                  <a:pt x="0" y="0"/>
                </a:lnTo>
                <a:close/>
              </a:path>
            </a:pathLst>
          </a:custGeom>
          <a:blipFill>
            <a:blip r:embed="rId6"/>
            <a:stretch>
              <a:fillRect l="-26691" t="-68922"/>
            </a:stretch>
          </a:blipFill>
          <a:ln w="38100" cap="sq">
            <a:solidFill>
              <a:srgbClr val="000000"/>
            </a:solidFill>
            <a:prstDash val="solid"/>
            <a:miter/>
          </a:ln>
        </p:spPr>
        <p:txBody>
          <a:bodyPr/>
          <a:lstStyle/>
          <a:p>
            <a:endParaRPr lang="en-US"/>
          </a:p>
        </p:txBody>
      </p:sp>
      <p:sp>
        <p:nvSpPr>
          <p:cNvPr id="10" name="Freeform 10"/>
          <p:cNvSpPr/>
          <p:nvPr/>
        </p:nvSpPr>
        <p:spPr>
          <a:xfrm>
            <a:off x="13352893" y="4374032"/>
            <a:ext cx="2726929" cy="2726929"/>
          </a:xfrm>
          <a:custGeom>
            <a:avLst/>
            <a:gdLst/>
            <a:ahLst/>
            <a:cxnLst/>
            <a:rect l="l" t="t" r="r" b="b"/>
            <a:pathLst>
              <a:path w="2726929" h="2726929">
                <a:moveTo>
                  <a:pt x="0" y="0"/>
                </a:moveTo>
                <a:lnTo>
                  <a:pt x="2726929" y="0"/>
                </a:lnTo>
                <a:lnTo>
                  <a:pt x="2726929" y="2726929"/>
                </a:lnTo>
                <a:lnTo>
                  <a:pt x="0" y="2726929"/>
                </a:lnTo>
                <a:lnTo>
                  <a:pt x="0" y="0"/>
                </a:lnTo>
                <a:close/>
              </a:path>
            </a:pathLst>
          </a:custGeom>
          <a:blipFill>
            <a:blip r:embed="rId7"/>
            <a:stretch>
              <a:fillRect l="-35416" r="-35416"/>
            </a:stretch>
          </a:blipFill>
        </p:spPr>
        <p:txBody>
          <a:bodyPr/>
          <a:lstStyle/>
          <a:p>
            <a:endParaRPr lang="en-US"/>
          </a:p>
        </p:txBody>
      </p:sp>
      <p:sp>
        <p:nvSpPr>
          <p:cNvPr id="11" name="TextBox 11"/>
          <p:cNvSpPr txBox="1"/>
          <p:nvPr/>
        </p:nvSpPr>
        <p:spPr>
          <a:xfrm>
            <a:off x="358886" y="-209345"/>
            <a:ext cx="5486897" cy="1777963"/>
          </a:xfrm>
          <a:prstGeom prst="rect">
            <a:avLst/>
          </a:prstGeom>
        </p:spPr>
        <p:txBody>
          <a:bodyPr lIns="0" tIns="0" rIns="0" bIns="0" rtlCol="0" anchor="t">
            <a:spAutoFit/>
          </a:bodyPr>
          <a:lstStyle/>
          <a:p>
            <a:pPr algn="l">
              <a:lnSpc>
                <a:spcPts val="14724"/>
              </a:lnSpc>
              <a:spcBef>
                <a:spcPct val="0"/>
              </a:spcBef>
            </a:pPr>
            <a:r>
              <a:rPr lang="en-US" sz="9499">
                <a:solidFill>
                  <a:srgbClr val="1F6631"/>
                </a:solidFill>
                <a:latin typeface="Farmer Market"/>
              </a:rPr>
              <a:t>ASK - $3,500</a:t>
            </a:r>
          </a:p>
        </p:txBody>
      </p:sp>
      <p:sp>
        <p:nvSpPr>
          <p:cNvPr id="12" name="TextBox 12"/>
          <p:cNvSpPr txBox="1"/>
          <p:nvPr/>
        </p:nvSpPr>
        <p:spPr>
          <a:xfrm>
            <a:off x="12786857" y="1160719"/>
            <a:ext cx="5127522" cy="4956096"/>
          </a:xfrm>
          <a:prstGeom prst="rect">
            <a:avLst/>
          </a:prstGeom>
        </p:spPr>
        <p:txBody>
          <a:bodyPr lIns="0" tIns="0" rIns="0" bIns="0" rtlCol="0" anchor="t">
            <a:spAutoFit/>
          </a:bodyPr>
          <a:lstStyle/>
          <a:p>
            <a:pPr>
              <a:lnSpc>
                <a:spcPts val="6510"/>
              </a:lnSpc>
            </a:pPr>
            <a:r>
              <a:rPr lang="en-US" sz="4200" dirty="0">
                <a:solidFill>
                  <a:srgbClr val="000000"/>
                </a:solidFill>
                <a:latin typeface="Handyman" panose="020B0604020202020204" charset="0"/>
              </a:rPr>
              <a:t>Branding Kit - $430</a:t>
            </a:r>
          </a:p>
          <a:p>
            <a:pPr marL="906780" lvl="1" indent="-453390">
              <a:lnSpc>
                <a:spcPts val="6510"/>
              </a:lnSpc>
              <a:buFont typeface="Arial"/>
              <a:buChar char="•"/>
            </a:pPr>
            <a:r>
              <a:rPr lang="en-US" sz="4200" dirty="0">
                <a:solidFill>
                  <a:srgbClr val="000000"/>
                </a:solidFill>
                <a:latin typeface="Handyman" panose="020B0604020202020204" charset="0"/>
              </a:rPr>
              <a:t>Label maker</a:t>
            </a:r>
          </a:p>
          <a:p>
            <a:pPr marL="906780" lvl="1" indent="-453390">
              <a:lnSpc>
                <a:spcPts val="6510"/>
              </a:lnSpc>
              <a:buFont typeface="Arial"/>
              <a:buChar char="•"/>
            </a:pPr>
            <a:r>
              <a:rPr lang="en-US" sz="4200" dirty="0">
                <a:solidFill>
                  <a:srgbClr val="000000"/>
                </a:solidFill>
                <a:latin typeface="Handyman" panose="020B0604020202020204" charset="0"/>
              </a:rPr>
              <a:t>Stickers, pins</a:t>
            </a:r>
          </a:p>
          <a:p>
            <a:pPr marL="906780" lvl="1" indent="-453390">
              <a:lnSpc>
                <a:spcPts val="6510"/>
              </a:lnSpc>
              <a:buFont typeface="Arial"/>
              <a:buChar char="•"/>
            </a:pPr>
            <a:r>
              <a:rPr lang="en-US" sz="4200" dirty="0">
                <a:solidFill>
                  <a:srgbClr val="000000"/>
                </a:solidFill>
                <a:latin typeface="Handyman" panose="020B0604020202020204" charset="0"/>
              </a:rPr>
              <a:t>Banner</a:t>
            </a:r>
          </a:p>
          <a:p>
            <a:pPr>
              <a:lnSpc>
                <a:spcPts val="6510"/>
              </a:lnSpc>
            </a:pPr>
            <a:endParaRPr lang="en-US" sz="4200" dirty="0">
              <a:solidFill>
                <a:srgbClr val="000000"/>
              </a:solidFill>
              <a:latin typeface="Handyman"/>
            </a:endParaRPr>
          </a:p>
          <a:p>
            <a:pPr>
              <a:lnSpc>
                <a:spcPts val="6510"/>
              </a:lnSpc>
              <a:spcBef>
                <a:spcPct val="0"/>
              </a:spcBef>
            </a:pPr>
            <a:endParaRPr lang="en-US" sz="4200" dirty="0">
              <a:solidFill>
                <a:srgbClr val="000000"/>
              </a:solidFill>
              <a:latin typeface="Handyman"/>
            </a:endParaRPr>
          </a:p>
        </p:txBody>
      </p:sp>
      <p:sp>
        <p:nvSpPr>
          <p:cNvPr id="14" name="Rectangle 13">
            <a:extLst>
              <a:ext uri="{FF2B5EF4-FFF2-40B4-BE49-F238E27FC236}">
                <a16:creationId xmlns:a16="http://schemas.microsoft.com/office/drawing/2014/main" id="{B3A39BCF-5C11-5E6E-0A9B-884C959437DA}"/>
              </a:ext>
            </a:extLst>
          </p:cNvPr>
          <p:cNvSpPr/>
          <p:nvPr/>
        </p:nvSpPr>
        <p:spPr>
          <a:xfrm>
            <a:off x="6336443" y="700360"/>
            <a:ext cx="6346980" cy="435008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a:extLst>
              <a:ext uri="{FF2B5EF4-FFF2-40B4-BE49-F238E27FC236}">
                <a16:creationId xmlns:a16="http://schemas.microsoft.com/office/drawing/2014/main" id="{FED5E011-4E04-9077-DDBF-EFAB8C7CF161}"/>
              </a:ext>
            </a:extLst>
          </p:cNvPr>
          <p:cNvSpPr/>
          <p:nvPr/>
        </p:nvSpPr>
        <p:spPr>
          <a:xfrm>
            <a:off x="222675" y="5280449"/>
            <a:ext cx="5792358" cy="445009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EE46E6A1-1C44-CAD6-36F9-0AD31C9E1D0C}"/>
              </a:ext>
            </a:extLst>
          </p:cNvPr>
          <p:cNvSpPr/>
          <p:nvPr/>
        </p:nvSpPr>
        <p:spPr>
          <a:xfrm>
            <a:off x="6381348" y="5362419"/>
            <a:ext cx="6346980" cy="443245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A89E0B26-9372-CC6B-A1B7-81CB9639D77F}"/>
              </a:ext>
            </a:extLst>
          </p:cNvPr>
          <p:cNvSpPr/>
          <p:nvPr/>
        </p:nvSpPr>
        <p:spPr>
          <a:xfrm>
            <a:off x="12463861" y="1093787"/>
            <a:ext cx="5127522" cy="619358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08296" cy="2795058"/>
            </a:xfrm>
            <a:prstGeom prst="rect">
              <a:avLst/>
            </a:prstGeom>
          </p:spPr>
          <p:txBody>
            <a:bodyPr lIns="50800" tIns="50800" rIns="50800" bIns="50800" rtlCol="0" anchor="ctr"/>
            <a:lstStyle/>
            <a:p>
              <a:pPr algn="ctr">
                <a:lnSpc>
                  <a:spcPts val="2479"/>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2711558253"/>
              </p:ext>
            </p:extLst>
          </p:nvPr>
        </p:nvGraphicFramePr>
        <p:xfrm>
          <a:off x="1058892" y="578759"/>
          <a:ext cx="16170215" cy="9129481"/>
        </p:xfrm>
        <a:graphic>
          <a:graphicData uri="http://schemas.openxmlformats.org/drawingml/2006/table">
            <a:tbl>
              <a:tblPr/>
              <a:tblGrid>
                <a:gridCol w="3234043">
                  <a:extLst>
                    <a:ext uri="{9D8B030D-6E8A-4147-A177-3AD203B41FA5}">
                      <a16:colId xmlns:a16="http://schemas.microsoft.com/office/drawing/2014/main" val="20000"/>
                    </a:ext>
                  </a:extLst>
                </a:gridCol>
                <a:gridCol w="3234043">
                  <a:extLst>
                    <a:ext uri="{9D8B030D-6E8A-4147-A177-3AD203B41FA5}">
                      <a16:colId xmlns:a16="http://schemas.microsoft.com/office/drawing/2014/main" val="20001"/>
                    </a:ext>
                  </a:extLst>
                </a:gridCol>
                <a:gridCol w="3234043">
                  <a:extLst>
                    <a:ext uri="{9D8B030D-6E8A-4147-A177-3AD203B41FA5}">
                      <a16:colId xmlns:a16="http://schemas.microsoft.com/office/drawing/2014/main" val="20002"/>
                    </a:ext>
                  </a:extLst>
                </a:gridCol>
                <a:gridCol w="3234043">
                  <a:extLst>
                    <a:ext uri="{9D8B030D-6E8A-4147-A177-3AD203B41FA5}">
                      <a16:colId xmlns:a16="http://schemas.microsoft.com/office/drawing/2014/main" val="20003"/>
                    </a:ext>
                  </a:extLst>
                </a:gridCol>
                <a:gridCol w="3234043">
                  <a:extLst>
                    <a:ext uri="{9D8B030D-6E8A-4147-A177-3AD203B41FA5}">
                      <a16:colId xmlns:a16="http://schemas.microsoft.com/office/drawing/2014/main" val="20004"/>
                    </a:ext>
                  </a:extLst>
                </a:gridCol>
              </a:tblGrid>
              <a:tr h="1930091">
                <a:tc>
                  <a:txBody>
                    <a:bodyPr/>
                    <a:lstStyle/>
                    <a:p>
                      <a:pPr algn="l">
                        <a:lnSpc>
                          <a:spcPts val="5879"/>
                        </a:lnSpc>
                        <a:defRPr/>
                      </a:pPr>
                      <a:r>
                        <a:rPr lang="en-US" sz="4199" dirty="0">
                          <a:solidFill>
                            <a:srgbClr val="1F6631"/>
                          </a:solidFill>
                          <a:latin typeface="Handyman" panose="020B0604020202020204" charset="0"/>
                        </a:rPr>
                        <a:t>Projected Revenue</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Containers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Live Trays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Subscriptions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Grow Kits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0"/>
                  </a:ext>
                </a:extLst>
              </a:tr>
              <a:tr h="1439878">
                <a:tc>
                  <a:txBody>
                    <a:bodyPr/>
                    <a:lstStyle/>
                    <a:p>
                      <a:pPr algn="l">
                        <a:lnSpc>
                          <a:spcPts val="4620"/>
                        </a:lnSpc>
                        <a:defRPr/>
                      </a:pPr>
                      <a:r>
                        <a:rPr lang="en-US" sz="3300" dirty="0">
                          <a:solidFill>
                            <a:srgbClr val="000000"/>
                          </a:solidFill>
                          <a:latin typeface="Handyman" panose="020B0604020202020204" charset="0"/>
                        </a:rPr>
                        <a:t># Sold</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1,580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432</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54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56</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1"/>
                  </a:ext>
                </a:extLst>
              </a:tr>
              <a:tr h="1439878">
                <a:tc>
                  <a:txBody>
                    <a:bodyPr/>
                    <a:lstStyle/>
                    <a:p>
                      <a:pPr algn="l">
                        <a:lnSpc>
                          <a:spcPts val="4620"/>
                        </a:lnSpc>
                        <a:defRPr/>
                      </a:pPr>
                      <a:r>
                        <a:rPr lang="en-US" sz="3300" dirty="0">
                          <a:solidFill>
                            <a:srgbClr val="000000"/>
                          </a:solidFill>
                          <a:latin typeface="Handyman" panose="020B0604020202020204" charset="0"/>
                        </a:rPr>
                        <a:t>Revenue</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$7,900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$9,720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$4,320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$504</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2"/>
                  </a:ext>
                </a:extLst>
              </a:tr>
              <a:tr h="1439878">
                <a:tc>
                  <a:txBody>
                    <a:bodyPr/>
                    <a:lstStyle/>
                    <a:p>
                      <a:pPr algn="l">
                        <a:lnSpc>
                          <a:spcPts val="4620"/>
                        </a:lnSpc>
                        <a:defRPr/>
                      </a:pPr>
                      <a:r>
                        <a:rPr lang="en-US" sz="3300" dirty="0">
                          <a:solidFill>
                            <a:srgbClr val="000000"/>
                          </a:solidFill>
                          <a:latin typeface="Handyman" panose="020B0604020202020204" charset="0"/>
                        </a:rPr>
                        <a:t>COGS</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$885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$1,042</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$370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$189</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3"/>
                  </a:ext>
                </a:extLst>
              </a:tr>
              <a:tr h="1439878">
                <a:tc>
                  <a:txBody>
                    <a:bodyPr/>
                    <a:lstStyle/>
                    <a:p>
                      <a:pPr algn="l">
                        <a:lnSpc>
                          <a:spcPts val="4620"/>
                        </a:lnSpc>
                        <a:defRPr/>
                      </a:pPr>
                      <a:r>
                        <a:rPr lang="en-US" sz="3300" dirty="0">
                          <a:solidFill>
                            <a:srgbClr val="000000"/>
                          </a:solidFill>
                          <a:latin typeface="Handyman" panose="020B0604020202020204" charset="0"/>
                        </a:rPr>
                        <a:t>Profit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$7,015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$8,678</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$3,950</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$315</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4"/>
                  </a:ext>
                </a:extLst>
              </a:tr>
              <a:tr h="1439878">
                <a:tc>
                  <a:txBody>
                    <a:bodyPr/>
                    <a:lstStyle/>
                    <a:p>
                      <a:pPr algn="l">
                        <a:lnSpc>
                          <a:spcPts val="4620"/>
                        </a:lnSpc>
                        <a:defRPr/>
                      </a:pPr>
                      <a:r>
                        <a:rPr lang="en-US" sz="3300" dirty="0">
                          <a:solidFill>
                            <a:srgbClr val="000000"/>
                          </a:solidFill>
                          <a:latin typeface="Handyman" panose="020B0604020202020204" charset="0"/>
                        </a:rPr>
                        <a:t>% Profit</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792%</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833%</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1,068%</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tc>
                  <a:txBody>
                    <a:bodyPr/>
                    <a:lstStyle/>
                    <a:p>
                      <a:pPr algn="l">
                        <a:lnSpc>
                          <a:spcPts val="4620"/>
                        </a:lnSpc>
                        <a:defRPr/>
                      </a:pPr>
                      <a:r>
                        <a:rPr lang="en-US" sz="3300" dirty="0">
                          <a:solidFill>
                            <a:srgbClr val="000000"/>
                          </a:solidFill>
                          <a:latin typeface="Handyman" panose="020B0604020202020204" charset="0"/>
                        </a:rPr>
                        <a:t>167%</a:t>
                      </a:r>
                      <a:endParaRPr lang="en-US" sz="1100" dirty="0">
                        <a:latin typeface="Handyman" panose="020B0604020202020204" charset="0"/>
                      </a:endParaRPr>
                    </a:p>
                  </a:txBody>
                  <a:tcPr marL="152400" marR="152400" marT="152400" marB="152400" anchor="ctr">
                    <a:lnL w="28575" cap="flat" cmpd="sng" algn="ctr">
                      <a:solidFill>
                        <a:srgbClr val="F7F4F2"/>
                      </a:solidFill>
                      <a:prstDash val="solid"/>
                      <a:round/>
                      <a:headEnd type="none" w="med" len="med"/>
                      <a:tailEnd type="none" w="med" len="med"/>
                    </a:lnL>
                    <a:lnR w="28575" cap="flat" cmpd="sng" algn="ctr">
                      <a:solidFill>
                        <a:srgbClr val="F7F4F2"/>
                      </a:solidFill>
                      <a:prstDash val="solid"/>
                      <a:round/>
                      <a:headEnd type="none" w="med" len="med"/>
                      <a:tailEnd type="none" w="med" len="med"/>
                    </a:lnR>
                    <a:lnT w="28575" cap="flat" cmpd="sng" algn="ctr">
                      <a:solidFill>
                        <a:srgbClr val="F7F4F2"/>
                      </a:solidFill>
                      <a:prstDash val="solid"/>
                      <a:round/>
                      <a:headEnd type="none" w="med" len="med"/>
                      <a:tailEnd type="none" w="med" len="med"/>
                    </a:lnT>
                    <a:lnB w="28575" cap="flat" cmpd="sng" algn="ctr">
                      <a:solidFill>
                        <a:srgbClr val="F7F4F2"/>
                      </a:solidFill>
                      <a:prstDash val="solid"/>
                      <a:round/>
                      <a:headEnd type="none" w="med" len="med"/>
                      <a:tailEnd type="none" w="med" len="med"/>
                    </a:lnB>
                    <a:solidFill>
                      <a:srgbClr val="AFED93"/>
                    </a:solidFill>
                  </a:tcPr>
                </a:tc>
                <a:extLst>
                  <a:ext uri="{0D108BD9-81ED-4DB2-BD59-A6C34878D82A}">
                    <a16:rowId xmlns:a16="http://schemas.microsoft.com/office/drawing/2014/main" val="10005"/>
                  </a:ext>
                </a:extLst>
              </a:tr>
            </a:tbl>
          </a:graphicData>
        </a:graphic>
      </p:graphicFrame>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3483" y="-391755"/>
            <a:ext cx="19744658" cy="11773895"/>
            <a:chOff x="0" y="0"/>
            <a:chExt cx="5200239" cy="3100944"/>
          </a:xfrm>
        </p:grpSpPr>
        <p:sp>
          <p:nvSpPr>
            <p:cNvPr id="3" name="Freeform 3"/>
            <p:cNvSpPr/>
            <p:nvPr/>
          </p:nvSpPr>
          <p:spPr>
            <a:xfrm>
              <a:off x="0" y="0"/>
              <a:ext cx="5200239" cy="3100944"/>
            </a:xfrm>
            <a:custGeom>
              <a:avLst/>
              <a:gdLst/>
              <a:ahLst/>
              <a:cxnLst/>
              <a:rect l="l" t="t" r="r" b="b"/>
              <a:pathLst>
                <a:path w="5200239" h="3100944">
                  <a:moveTo>
                    <a:pt x="0" y="0"/>
                  </a:moveTo>
                  <a:lnTo>
                    <a:pt x="5200239" y="0"/>
                  </a:lnTo>
                  <a:lnTo>
                    <a:pt x="5200239" y="3100944"/>
                  </a:lnTo>
                  <a:lnTo>
                    <a:pt x="0" y="3100944"/>
                  </a:lnTo>
                  <a:close/>
                </a:path>
              </a:pathLst>
            </a:custGeom>
            <a:solidFill>
              <a:srgbClr val="1F6631"/>
            </a:solidFill>
          </p:spPr>
          <p:txBody>
            <a:bodyPr/>
            <a:lstStyle/>
            <a:p>
              <a:endParaRPr lang="en-US" dirty="0"/>
            </a:p>
          </p:txBody>
        </p:sp>
        <p:sp>
          <p:nvSpPr>
            <p:cNvPr id="4" name="TextBox 4"/>
            <p:cNvSpPr txBox="1"/>
            <p:nvPr/>
          </p:nvSpPr>
          <p:spPr>
            <a:xfrm>
              <a:off x="0" y="-85725"/>
              <a:ext cx="5200239" cy="3186669"/>
            </a:xfrm>
            <a:prstGeom prst="rect">
              <a:avLst/>
            </a:prstGeom>
          </p:spPr>
          <p:txBody>
            <a:bodyPr lIns="50800" tIns="50800" rIns="50800" bIns="50800" rtlCol="0" anchor="ctr"/>
            <a:lstStyle/>
            <a:p>
              <a:pPr algn="ctr">
                <a:lnSpc>
                  <a:spcPts val="2479"/>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1491038574"/>
              </p:ext>
            </p:extLst>
          </p:nvPr>
        </p:nvGraphicFramePr>
        <p:xfrm>
          <a:off x="646743" y="3570456"/>
          <a:ext cx="7858348" cy="5687844"/>
        </p:xfrm>
        <a:graphic>
          <a:graphicData uri="http://schemas.openxmlformats.org/drawingml/2006/table">
            <a:tbl>
              <a:tblPr/>
              <a:tblGrid>
                <a:gridCol w="1964587">
                  <a:extLst>
                    <a:ext uri="{9D8B030D-6E8A-4147-A177-3AD203B41FA5}">
                      <a16:colId xmlns:a16="http://schemas.microsoft.com/office/drawing/2014/main" val="20000"/>
                    </a:ext>
                  </a:extLst>
                </a:gridCol>
                <a:gridCol w="1964587">
                  <a:extLst>
                    <a:ext uri="{9D8B030D-6E8A-4147-A177-3AD203B41FA5}">
                      <a16:colId xmlns:a16="http://schemas.microsoft.com/office/drawing/2014/main" val="20001"/>
                    </a:ext>
                  </a:extLst>
                </a:gridCol>
                <a:gridCol w="1964587">
                  <a:extLst>
                    <a:ext uri="{9D8B030D-6E8A-4147-A177-3AD203B41FA5}">
                      <a16:colId xmlns:a16="http://schemas.microsoft.com/office/drawing/2014/main" val="20002"/>
                    </a:ext>
                  </a:extLst>
                </a:gridCol>
                <a:gridCol w="1964587">
                  <a:extLst>
                    <a:ext uri="{9D8B030D-6E8A-4147-A177-3AD203B41FA5}">
                      <a16:colId xmlns:a16="http://schemas.microsoft.com/office/drawing/2014/main" val="20003"/>
                    </a:ext>
                  </a:extLst>
                </a:gridCol>
              </a:tblGrid>
              <a:tr h="1895948">
                <a:tc>
                  <a:txBody>
                    <a:bodyPr/>
                    <a:lstStyle/>
                    <a:p>
                      <a:pPr algn="ctr">
                        <a:lnSpc>
                          <a:spcPts val="4620"/>
                        </a:lnSpc>
                        <a:defRPr/>
                      </a:pPr>
                      <a:r>
                        <a:rPr lang="en-US" sz="3300" dirty="0">
                          <a:solidFill>
                            <a:srgbClr val="000000"/>
                          </a:solidFill>
                          <a:latin typeface="Handyman" panose="020B0604020202020204" charset="0"/>
                        </a:rPr>
                        <a:t>Jan.</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tc>
                  <a:txBody>
                    <a:bodyPr/>
                    <a:lstStyle/>
                    <a:p>
                      <a:pPr algn="ctr">
                        <a:lnSpc>
                          <a:spcPts val="4620"/>
                        </a:lnSpc>
                        <a:defRPr/>
                      </a:pPr>
                      <a:r>
                        <a:rPr lang="en-US" sz="3300" dirty="0">
                          <a:solidFill>
                            <a:srgbClr val="000000"/>
                          </a:solidFill>
                          <a:latin typeface="Handyman" panose="020B0604020202020204" charset="0"/>
                        </a:rPr>
                        <a:t>Feb.</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tc>
                  <a:txBody>
                    <a:bodyPr/>
                    <a:lstStyle/>
                    <a:p>
                      <a:pPr algn="ctr">
                        <a:lnSpc>
                          <a:spcPts val="4620"/>
                        </a:lnSpc>
                        <a:defRPr/>
                      </a:pPr>
                      <a:r>
                        <a:rPr lang="en-US" sz="3300" dirty="0">
                          <a:solidFill>
                            <a:srgbClr val="000000"/>
                          </a:solidFill>
                          <a:latin typeface="Handyman" panose="020B0604020202020204" charset="0"/>
                        </a:rPr>
                        <a:t>Mar.</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tc>
                  <a:txBody>
                    <a:bodyPr/>
                    <a:lstStyle/>
                    <a:p>
                      <a:pPr algn="ctr">
                        <a:lnSpc>
                          <a:spcPts val="4620"/>
                        </a:lnSpc>
                        <a:defRPr/>
                      </a:pPr>
                      <a:r>
                        <a:rPr lang="en-US" sz="3300" dirty="0">
                          <a:solidFill>
                            <a:srgbClr val="000000"/>
                          </a:solidFill>
                          <a:latin typeface="Handyman" panose="020B0604020202020204" charset="0"/>
                        </a:rPr>
                        <a:t>Apr.</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extLst>
                  <a:ext uri="{0D108BD9-81ED-4DB2-BD59-A6C34878D82A}">
                    <a16:rowId xmlns:a16="http://schemas.microsoft.com/office/drawing/2014/main" val="10000"/>
                  </a:ext>
                </a:extLst>
              </a:tr>
              <a:tr h="1895948">
                <a:tc>
                  <a:txBody>
                    <a:bodyPr/>
                    <a:lstStyle/>
                    <a:p>
                      <a:pPr algn="ctr">
                        <a:lnSpc>
                          <a:spcPts val="4620"/>
                        </a:lnSpc>
                        <a:defRPr/>
                      </a:pPr>
                      <a:r>
                        <a:rPr lang="en-US" sz="3300" dirty="0">
                          <a:solidFill>
                            <a:srgbClr val="000000"/>
                          </a:solidFill>
                          <a:latin typeface="Handyman" panose="020B0604020202020204" charset="0"/>
                        </a:rPr>
                        <a:t>May</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tc>
                  <a:txBody>
                    <a:bodyPr/>
                    <a:lstStyle/>
                    <a:p>
                      <a:pPr algn="ctr">
                        <a:lnSpc>
                          <a:spcPts val="4620"/>
                        </a:lnSpc>
                        <a:defRPr/>
                      </a:pPr>
                      <a:r>
                        <a:rPr lang="en-US" sz="3300" dirty="0">
                          <a:solidFill>
                            <a:srgbClr val="000000"/>
                          </a:solidFill>
                          <a:latin typeface="Handyman" panose="020B0604020202020204" charset="0"/>
                        </a:rPr>
                        <a:t>June</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CC74C"/>
                    </a:solidFill>
                  </a:tcPr>
                </a:tc>
                <a:tc>
                  <a:txBody>
                    <a:bodyPr/>
                    <a:lstStyle/>
                    <a:p>
                      <a:pPr algn="ctr">
                        <a:lnSpc>
                          <a:spcPts val="4620"/>
                        </a:lnSpc>
                        <a:defRPr/>
                      </a:pPr>
                      <a:r>
                        <a:rPr lang="en-US" sz="3300" dirty="0">
                          <a:solidFill>
                            <a:srgbClr val="000000"/>
                          </a:solidFill>
                          <a:latin typeface="Handyman" panose="020B0604020202020204" charset="0"/>
                        </a:rPr>
                        <a:t>July</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CC74C"/>
                    </a:solidFill>
                  </a:tcPr>
                </a:tc>
                <a:tc>
                  <a:txBody>
                    <a:bodyPr/>
                    <a:lstStyle/>
                    <a:p>
                      <a:pPr algn="ctr">
                        <a:lnSpc>
                          <a:spcPts val="4620"/>
                        </a:lnSpc>
                        <a:defRPr/>
                      </a:pPr>
                      <a:r>
                        <a:rPr lang="en-US" sz="3300" dirty="0">
                          <a:solidFill>
                            <a:srgbClr val="000000"/>
                          </a:solidFill>
                          <a:latin typeface="Handyman" panose="020B0604020202020204" charset="0"/>
                        </a:rPr>
                        <a:t>Aug.</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CC74C"/>
                    </a:solidFill>
                  </a:tcPr>
                </a:tc>
                <a:extLst>
                  <a:ext uri="{0D108BD9-81ED-4DB2-BD59-A6C34878D82A}">
                    <a16:rowId xmlns:a16="http://schemas.microsoft.com/office/drawing/2014/main" val="10001"/>
                  </a:ext>
                </a:extLst>
              </a:tr>
              <a:tr h="1895948">
                <a:tc>
                  <a:txBody>
                    <a:bodyPr/>
                    <a:lstStyle/>
                    <a:p>
                      <a:pPr algn="ctr">
                        <a:lnSpc>
                          <a:spcPts val="4620"/>
                        </a:lnSpc>
                        <a:defRPr/>
                      </a:pPr>
                      <a:r>
                        <a:rPr lang="en-US" sz="3300" dirty="0">
                          <a:solidFill>
                            <a:srgbClr val="000000"/>
                          </a:solidFill>
                          <a:latin typeface="Handyman" panose="020B0604020202020204" charset="0"/>
                        </a:rPr>
                        <a:t>Sept</a:t>
                      </a:r>
                      <a:r>
                        <a:rPr lang="en-US" sz="3300" dirty="0">
                          <a:solidFill>
                            <a:srgbClr val="000000"/>
                          </a:solidFill>
                          <a:latin typeface="Handyman"/>
                        </a:rPr>
                        <a:t>.</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CC74C"/>
                    </a:solidFill>
                  </a:tcPr>
                </a:tc>
                <a:tc>
                  <a:txBody>
                    <a:bodyPr/>
                    <a:lstStyle/>
                    <a:p>
                      <a:pPr algn="ctr">
                        <a:lnSpc>
                          <a:spcPts val="4619"/>
                        </a:lnSpc>
                        <a:defRPr/>
                      </a:pPr>
                      <a:r>
                        <a:rPr lang="en-US" sz="3299" dirty="0">
                          <a:solidFill>
                            <a:srgbClr val="000000"/>
                          </a:solidFill>
                          <a:latin typeface="Handyman" panose="020B0604020202020204" charset="0"/>
                        </a:rPr>
                        <a:t>Oct.</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CC74C"/>
                    </a:solidFill>
                  </a:tcPr>
                </a:tc>
                <a:tc>
                  <a:txBody>
                    <a:bodyPr/>
                    <a:lstStyle/>
                    <a:p>
                      <a:pPr algn="ctr">
                        <a:lnSpc>
                          <a:spcPts val="4620"/>
                        </a:lnSpc>
                        <a:defRPr/>
                      </a:pPr>
                      <a:r>
                        <a:rPr lang="en-US" sz="3300" dirty="0">
                          <a:solidFill>
                            <a:srgbClr val="000000"/>
                          </a:solidFill>
                          <a:latin typeface="Handyman" panose="020B0604020202020204" charset="0"/>
                        </a:rPr>
                        <a:t>Nov.</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tc>
                  <a:txBody>
                    <a:bodyPr/>
                    <a:lstStyle/>
                    <a:p>
                      <a:pPr algn="ctr">
                        <a:lnSpc>
                          <a:spcPts val="4620"/>
                        </a:lnSpc>
                        <a:defRPr/>
                      </a:pPr>
                      <a:r>
                        <a:rPr lang="en-US" sz="3300" dirty="0">
                          <a:solidFill>
                            <a:srgbClr val="000000"/>
                          </a:solidFill>
                          <a:latin typeface="Handyman" panose="020B0604020202020204" charset="0"/>
                        </a:rPr>
                        <a:t>Dec.</a:t>
                      </a:r>
                      <a:endParaRPr lang="en-US" sz="1100" dirty="0">
                        <a:latin typeface="Handyman" panose="020B0604020202020204"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271FF"/>
                    </a:solidFill>
                  </a:tcPr>
                </a:tc>
                <a:extLst>
                  <a:ext uri="{0D108BD9-81ED-4DB2-BD59-A6C34878D82A}">
                    <a16:rowId xmlns:a16="http://schemas.microsoft.com/office/drawing/2014/main" val="10002"/>
                  </a:ext>
                </a:extLst>
              </a:tr>
            </a:tbl>
          </a:graphicData>
        </a:graphic>
      </p:graphicFrame>
      <p:sp>
        <p:nvSpPr>
          <p:cNvPr id="6" name="Freeform 6"/>
          <p:cNvSpPr/>
          <p:nvPr/>
        </p:nvSpPr>
        <p:spPr>
          <a:xfrm>
            <a:off x="10511514" y="600594"/>
            <a:ext cx="5286354" cy="5286354"/>
          </a:xfrm>
          <a:custGeom>
            <a:avLst/>
            <a:gdLst/>
            <a:ahLst/>
            <a:cxnLst/>
            <a:rect l="l" t="t" r="r" b="b"/>
            <a:pathLst>
              <a:path w="5286354" h="5286354">
                <a:moveTo>
                  <a:pt x="0" y="0"/>
                </a:moveTo>
                <a:lnTo>
                  <a:pt x="5286354" y="0"/>
                </a:lnTo>
                <a:lnTo>
                  <a:pt x="5286354" y="5286354"/>
                </a:lnTo>
                <a:lnTo>
                  <a:pt x="0" y="5286354"/>
                </a:lnTo>
                <a:lnTo>
                  <a:pt x="0" y="0"/>
                </a:lnTo>
                <a:close/>
              </a:path>
            </a:pathLst>
          </a:custGeom>
          <a:blipFill>
            <a:blip r:embed="rId3"/>
            <a:stretch>
              <a:fillRect l="-29448" t="-50208" r="-13860" b="-40870"/>
            </a:stretch>
          </a:blipFill>
          <a:ln w="38100" cap="sq">
            <a:solidFill>
              <a:srgbClr val="000000"/>
            </a:solidFill>
            <a:prstDash val="solid"/>
            <a:miter/>
          </a:ln>
        </p:spPr>
        <p:txBody>
          <a:bodyPr/>
          <a:lstStyle/>
          <a:p>
            <a:endParaRPr lang="en-US"/>
          </a:p>
        </p:txBody>
      </p:sp>
      <p:sp>
        <p:nvSpPr>
          <p:cNvPr id="7" name="TextBox 7"/>
          <p:cNvSpPr txBox="1"/>
          <p:nvPr/>
        </p:nvSpPr>
        <p:spPr>
          <a:xfrm>
            <a:off x="489142" y="212150"/>
            <a:ext cx="10660616" cy="1375926"/>
          </a:xfrm>
          <a:prstGeom prst="rect">
            <a:avLst/>
          </a:prstGeom>
        </p:spPr>
        <p:txBody>
          <a:bodyPr lIns="0" tIns="0" rIns="0" bIns="0" rtlCol="0" anchor="t">
            <a:spAutoFit/>
          </a:bodyPr>
          <a:lstStyle/>
          <a:p>
            <a:pPr>
              <a:lnSpc>
                <a:spcPts val="11470"/>
              </a:lnSpc>
              <a:spcBef>
                <a:spcPct val="0"/>
              </a:spcBef>
            </a:pPr>
            <a:r>
              <a:rPr lang="en-US" sz="7400">
                <a:solidFill>
                  <a:srgbClr val="0CC74C"/>
                </a:solidFill>
                <a:latin typeface="Farmer Market"/>
              </a:rPr>
              <a:t>After the Market</a:t>
            </a:r>
          </a:p>
        </p:txBody>
      </p:sp>
      <p:sp>
        <p:nvSpPr>
          <p:cNvPr id="8" name="TextBox 8"/>
          <p:cNvSpPr txBox="1"/>
          <p:nvPr/>
        </p:nvSpPr>
        <p:spPr>
          <a:xfrm>
            <a:off x="1156100" y="2034495"/>
            <a:ext cx="6839636" cy="732893"/>
          </a:xfrm>
          <a:prstGeom prst="rect">
            <a:avLst/>
          </a:prstGeom>
        </p:spPr>
        <p:txBody>
          <a:bodyPr lIns="0" tIns="0" rIns="0" bIns="0" rtlCol="0" anchor="t">
            <a:spAutoFit/>
          </a:bodyPr>
          <a:lstStyle/>
          <a:p>
            <a:pPr algn="ctr">
              <a:lnSpc>
                <a:spcPts val="6510"/>
              </a:lnSpc>
              <a:spcBef>
                <a:spcPct val="0"/>
              </a:spcBef>
            </a:pPr>
            <a:r>
              <a:rPr lang="en-US" sz="4200" dirty="0">
                <a:solidFill>
                  <a:srgbClr val="FFFFFF"/>
                </a:solidFill>
                <a:latin typeface="Handyman" panose="020B0604020202020204" charset="0"/>
              </a:rPr>
              <a:t>I am a year-round business!</a:t>
            </a:r>
          </a:p>
        </p:txBody>
      </p:sp>
      <p:grpSp>
        <p:nvGrpSpPr>
          <p:cNvPr id="9" name="Group 9"/>
          <p:cNvGrpSpPr/>
          <p:nvPr/>
        </p:nvGrpSpPr>
        <p:grpSpPr>
          <a:xfrm>
            <a:off x="10593199" y="6252312"/>
            <a:ext cx="5122985" cy="1195754"/>
            <a:chOff x="0" y="0"/>
            <a:chExt cx="6830646" cy="1594338"/>
          </a:xfrm>
        </p:grpSpPr>
        <p:grpSp>
          <p:nvGrpSpPr>
            <p:cNvPr id="10" name="Group 10"/>
            <p:cNvGrpSpPr/>
            <p:nvPr/>
          </p:nvGrpSpPr>
          <p:grpSpPr>
            <a:xfrm>
              <a:off x="0" y="0"/>
              <a:ext cx="6830646" cy="1594338"/>
              <a:chOff x="0" y="0"/>
              <a:chExt cx="1349263" cy="314931"/>
            </a:xfrm>
          </p:grpSpPr>
          <p:sp>
            <p:nvSpPr>
              <p:cNvPr id="11" name="Freeform 11"/>
              <p:cNvSpPr/>
              <p:nvPr/>
            </p:nvSpPr>
            <p:spPr>
              <a:xfrm>
                <a:off x="0" y="0"/>
                <a:ext cx="1349263" cy="314931"/>
              </a:xfrm>
              <a:custGeom>
                <a:avLst/>
                <a:gdLst/>
                <a:ahLst/>
                <a:cxnLst/>
                <a:rect l="l" t="t" r="r" b="b"/>
                <a:pathLst>
                  <a:path w="1349263" h="314931">
                    <a:moveTo>
                      <a:pt x="0" y="0"/>
                    </a:moveTo>
                    <a:lnTo>
                      <a:pt x="1349263" y="0"/>
                    </a:lnTo>
                    <a:lnTo>
                      <a:pt x="1349263" y="314931"/>
                    </a:lnTo>
                    <a:lnTo>
                      <a:pt x="0" y="314931"/>
                    </a:lnTo>
                    <a:close/>
                  </a:path>
                </a:pathLst>
              </a:custGeom>
              <a:solidFill>
                <a:srgbClr val="0CC74C"/>
              </a:solidFill>
              <a:ln w="38100" cap="sq">
                <a:solidFill>
                  <a:srgbClr val="000000"/>
                </a:solidFill>
                <a:prstDash val="solid"/>
                <a:miter/>
              </a:ln>
            </p:spPr>
            <p:txBody>
              <a:bodyPr/>
              <a:lstStyle/>
              <a:p>
                <a:endParaRPr lang="en-US"/>
              </a:p>
            </p:txBody>
          </p:sp>
          <p:sp>
            <p:nvSpPr>
              <p:cNvPr id="12" name="TextBox 12"/>
              <p:cNvSpPr txBox="1"/>
              <p:nvPr/>
            </p:nvSpPr>
            <p:spPr>
              <a:xfrm>
                <a:off x="0" y="-85725"/>
                <a:ext cx="1349263" cy="400656"/>
              </a:xfrm>
              <a:prstGeom prst="rect">
                <a:avLst/>
              </a:prstGeom>
            </p:spPr>
            <p:txBody>
              <a:bodyPr lIns="50800" tIns="50800" rIns="50800" bIns="50800" rtlCol="0" anchor="ctr"/>
              <a:lstStyle/>
              <a:p>
                <a:pPr algn="ctr">
                  <a:lnSpc>
                    <a:spcPts val="2479"/>
                  </a:lnSpc>
                </a:pPr>
                <a:endParaRPr/>
              </a:p>
            </p:txBody>
          </p:sp>
        </p:grpSp>
        <p:sp>
          <p:nvSpPr>
            <p:cNvPr id="13" name="TextBox 13"/>
            <p:cNvSpPr txBox="1"/>
            <p:nvPr/>
          </p:nvSpPr>
          <p:spPr>
            <a:xfrm>
              <a:off x="1483059" y="332389"/>
              <a:ext cx="3864530" cy="702756"/>
            </a:xfrm>
            <a:prstGeom prst="rect">
              <a:avLst/>
            </a:prstGeom>
          </p:spPr>
          <p:txBody>
            <a:bodyPr lIns="0" tIns="0" rIns="0" bIns="0" rtlCol="0" anchor="t">
              <a:spAutoFit/>
            </a:bodyPr>
            <a:lstStyle/>
            <a:p>
              <a:pPr marL="0" lvl="0" indent="0" algn="ctr">
                <a:lnSpc>
                  <a:spcPts val="4620"/>
                </a:lnSpc>
                <a:spcBef>
                  <a:spcPct val="0"/>
                </a:spcBef>
              </a:pPr>
              <a:r>
                <a:rPr lang="en-US" sz="3300" dirty="0">
                  <a:solidFill>
                    <a:srgbClr val="000000"/>
                  </a:solidFill>
                  <a:latin typeface="Handyman" panose="020B0604020202020204" charset="0"/>
                </a:rPr>
                <a:t>Farmer’s Markets</a:t>
              </a:r>
            </a:p>
          </p:txBody>
        </p:sp>
      </p:grpSp>
      <p:grpSp>
        <p:nvGrpSpPr>
          <p:cNvPr id="14" name="Group 14"/>
          <p:cNvGrpSpPr/>
          <p:nvPr/>
        </p:nvGrpSpPr>
        <p:grpSpPr>
          <a:xfrm>
            <a:off x="10593199" y="7813431"/>
            <a:ext cx="5122985" cy="1195754"/>
            <a:chOff x="0" y="0"/>
            <a:chExt cx="6830646" cy="1594338"/>
          </a:xfrm>
        </p:grpSpPr>
        <p:grpSp>
          <p:nvGrpSpPr>
            <p:cNvPr id="15" name="Group 15"/>
            <p:cNvGrpSpPr/>
            <p:nvPr/>
          </p:nvGrpSpPr>
          <p:grpSpPr>
            <a:xfrm>
              <a:off x="0" y="0"/>
              <a:ext cx="6830646" cy="1594338"/>
              <a:chOff x="0" y="0"/>
              <a:chExt cx="1349263" cy="314931"/>
            </a:xfrm>
          </p:grpSpPr>
          <p:sp>
            <p:nvSpPr>
              <p:cNvPr id="16" name="Freeform 16"/>
              <p:cNvSpPr/>
              <p:nvPr/>
            </p:nvSpPr>
            <p:spPr>
              <a:xfrm>
                <a:off x="0" y="0"/>
                <a:ext cx="1349263" cy="314931"/>
              </a:xfrm>
              <a:custGeom>
                <a:avLst/>
                <a:gdLst/>
                <a:ahLst/>
                <a:cxnLst/>
                <a:rect l="l" t="t" r="r" b="b"/>
                <a:pathLst>
                  <a:path w="1349263" h="314931">
                    <a:moveTo>
                      <a:pt x="0" y="0"/>
                    </a:moveTo>
                    <a:lnTo>
                      <a:pt x="1349263" y="0"/>
                    </a:lnTo>
                    <a:lnTo>
                      <a:pt x="1349263" y="314931"/>
                    </a:lnTo>
                    <a:lnTo>
                      <a:pt x="0" y="314931"/>
                    </a:lnTo>
                    <a:close/>
                  </a:path>
                </a:pathLst>
              </a:custGeom>
              <a:solidFill>
                <a:srgbClr val="5271FF"/>
              </a:solidFill>
              <a:ln w="38100" cap="sq">
                <a:solidFill>
                  <a:srgbClr val="000000"/>
                </a:solidFill>
                <a:prstDash val="solid"/>
                <a:miter/>
              </a:ln>
            </p:spPr>
            <p:txBody>
              <a:bodyPr/>
              <a:lstStyle/>
              <a:p>
                <a:endParaRPr lang="en-US" dirty="0"/>
              </a:p>
            </p:txBody>
          </p:sp>
          <p:sp>
            <p:nvSpPr>
              <p:cNvPr id="17" name="TextBox 17"/>
              <p:cNvSpPr txBox="1"/>
              <p:nvPr/>
            </p:nvSpPr>
            <p:spPr>
              <a:xfrm>
                <a:off x="0" y="-85725"/>
                <a:ext cx="1349263" cy="400656"/>
              </a:xfrm>
              <a:prstGeom prst="rect">
                <a:avLst/>
              </a:prstGeom>
            </p:spPr>
            <p:txBody>
              <a:bodyPr lIns="50800" tIns="50800" rIns="50800" bIns="50800" rtlCol="0" anchor="ctr"/>
              <a:lstStyle/>
              <a:p>
                <a:pPr algn="ctr">
                  <a:lnSpc>
                    <a:spcPts val="2479"/>
                  </a:lnSpc>
                </a:pPr>
                <a:endParaRPr/>
              </a:p>
            </p:txBody>
          </p:sp>
        </p:grpSp>
        <p:sp>
          <p:nvSpPr>
            <p:cNvPr id="18" name="TextBox 18"/>
            <p:cNvSpPr txBox="1"/>
            <p:nvPr/>
          </p:nvSpPr>
          <p:spPr>
            <a:xfrm>
              <a:off x="255881" y="332389"/>
              <a:ext cx="6318883" cy="702756"/>
            </a:xfrm>
            <a:prstGeom prst="rect">
              <a:avLst/>
            </a:prstGeom>
          </p:spPr>
          <p:txBody>
            <a:bodyPr lIns="0" tIns="0" rIns="0" bIns="0" rtlCol="0" anchor="t">
              <a:spAutoFit/>
            </a:bodyPr>
            <a:lstStyle/>
            <a:p>
              <a:pPr marL="0" lvl="0" indent="0" algn="ctr">
                <a:lnSpc>
                  <a:spcPts val="4620"/>
                </a:lnSpc>
                <a:spcBef>
                  <a:spcPct val="0"/>
                </a:spcBef>
              </a:pPr>
              <a:r>
                <a:rPr lang="en-US" sz="3300" dirty="0">
                  <a:solidFill>
                    <a:srgbClr val="000000"/>
                  </a:solidFill>
                  <a:latin typeface="Handyman" panose="020B0604020202020204" charset="0"/>
                </a:rPr>
                <a:t>Restaurants &amp; Subscriptions</a:t>
              </a:r>
            </a:p>
          </p:txBody>
        </p:sp>
      </p:grpSp>
    </p:spTree>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78839" y="0"/>
            <a:ext cx="9309161" cy="10287000"/>
            <a:chOff x="0" y="0"/>
            <a:chExt cx="2451795" cy="2709333"/>
          </a:xfrm>
        </p:grpSpPr>
        <p:sp>
          <p:nvSpPr>
            <p:cNvPr id="3" name="Freeform 3"/>
            <p:cNvSpPr/>
            <p:nvPr/>
          </p:nvSpPr>
          <p:spPr>
            <a:xfrm>
              <a:off x="0" y="0"/>
              <a:ext cx="2451795" cy="2709333"/>
            </a:xfrm>
            <a:custGeom>
              <a:avLst/>
              <a:gdLst/>
              <a:ahLst/>
              <a:cxnLst/>
              <a:rect l="l" t="t" r="r" b="b"/>
              <a:pathLst>
                <a:path w="2451795" h="2709333">
                  <a:moveTo>
                    <a:pt x="0" y="0"/>
                  </a:moveTo>
                  <a:lnTo>
                    <a:pt x="2451795" y="0"/>
                  </a:lnTo>
                  <a:lnTo>
                    <a:pt x="2451795" y="2709333"/>
                  </a:lnTo>
                  <a:lnTo>
                    <a:pt x="0" y="2709333"/>
                  </a:lnTo>
                  <a:close/>
                </a:path>
              </a:pathLst>
            </a:custGeom>
            <a:solidFill>
              <a:srgbClr val="1F6631"/>
            </a:solidFill>
          </p:spPr>
          <p:txBody>
            <a:bodyPr/>
            <a:lstStyle/>
            <a:p>
              <a:endParaRPr lang="en-US"/>
            </a:p>
          </p:txBody>
        </p:sp>
        <p:sp>
          <p:nvSpPr>
            <p:cNvPr id="4" name="TextBox 4"/>
            <p:cNvSpPr txBox="1"/>
            <p:nvPr/>
          </p:nvSpPr>
          <p:spPr>
            <a:xfrm>
              <a:off x="0" y="-85725"/>
              <a:ext cx="2451795" cy="2795058"/>
            </a:xfrm>
            <a:prstGeom prst="rect">
              <a:avLst/>
            </a:prstGeom>
          </p:spPr>
          <p:txBody>
            <a:bodyPr lIns="50800" tIns="50800" rIns="50800" bIns="50800" rtlCol="0" anchor="ctr"/>
            <a:lstStyle/>
            <a:p>
              <a:pPr algn="ctr">
                <a:lnSpc>
                  <a:spcPts val="2479"/>
                </a:lnSpc>
              </a:pPr>
              <a:endParaRPr/>
            </a:p>
          </p:txBody>
        </p:sp>
      </p:grpSp>
      <p:sp>
        <p:nvSpPr>
          <p:cNvPr id="5" name="Freeform 5"/>
          <p:cNvSpPr/>
          <p:nvPr/>
        </p:nvSpPr>
        <p:spPr>
          <a:xfrm>
            <a:off x="10139726" y="485241"/>
            <a:ext cx="6987388" cy="9316517"/>
          </a:xfrm>
          <a:custGeom>
            <a:avLst/>
            <a:gdLst/>
            <a:ahLst/>
            <a:cxnLst/>
            <a:rect l="l" t="t" r="r" b="b"/>
            <a:pathLst>
              <a:path w="6987388" h="9316517">
                <a:moveTo>
                  <a:pt x="0" y="0"/>
                </a:moveTo>
                <a:lnTo>
                  <a:pt x="6987388" y="0"/>
                </a:lnTo>
                <a:lnTo>
                  <a:pt x="6987388" y="9316518"/>
                </a:lnTo>
                <a:lnTo>
                  <a:pt x="0" y="9316518"/>
                </a:lnTo>
                <a:lnTo>
                  <a:pt x="0" y="0"/>
                </a:lnTo>
                <a:close/>
              </a:path>
            </a:pathLst>
          </a:custGeom>
          <a:blipFill>
            <a:blip r:embed="rId3"/>
            <a:stretch>
              <a:fillRect/>
            </a:stretch>
          </a:blipFill>
          <a:ln w="38100" cap="sq">
            <a:solidFill>
              <a:srgbClr val="000000"/>
            </a:solidFill>
            <a:prstDash val="solid"/>
            <a:miter/>
          </a:ln>
        </p:spPr>
        <p:txBody>
          <a:bodyPr/>
          <a:lstStyle/>
          <a:p>
            <a:endParaRPr lang="en-US"/>
          </a:p>
        </p:txBody>
      </p:sp>
      <p:sp>
        <p:nvSpPr>
          <p:cNvPr id="6" name="TextBox 6"/>
          <p:cNvSpPr txBox="1"/>
          <p:nvPr/>
        </p:nvSpPr>
        <p:spPr>
          <a:xfrm>
            <a:off x="1028700" y="2816922"/>
            <a:ext cx="6862298" cy="6741794"/>
          </a:xfrm>
          <a:prstGeom prst="rect">
            <a:avLst/>
          </a:prstGeom>
        </p:spPr>
        <p:txBody>
          <a:bodyPr lIns="0" tIns="0" rIns="0" bIns="0" rtlCol="0" anchor="t">
            <a:spAutoFit/>
          </a:bodyPr>
          <a:lstStyle/>
          <a:p>
            <a:pPr>
              <a:lnSpc>
                <a:spcPts val="5880"/>
              </a:lnSpc>
            </a:pPr>
            <a:r>
              <a:rPr lang="en-US" sz="4200" spc="310" dirty="0">
                <a:solidFill>
                  <a:srgbClr val="000000"/>
                </a:solidFill>
                <a:latin typeface="Handyman" panose="020B0604020202020204" charset="0"/>
              </a:rPr>
              <a:t>FOLLOW THE FARM!</a:t>
            </a:r>
          </a:p>
          <a:p>
            <a:pPr marL="906780" lvl="1" indent="-453390">
              <a:lnSpc>
                <a:spcPts val="5880"/>
              </a:lnSpc>
              <a:buFont typeface="Arial"/>
              <a:buChar char="•"/>
            </a:pPr>
            <a:r>
              <a:rPr lang="en-US" sz="4200" spc="310" dirty="0">
                <a:solidFill>
                  <a:srgbClr val="000000"/>
                </a:solidFill>
                <a:latin typeface="Handyman" panose="020B0604020202020204" charset="0"/>
              </a:rPr>
              <a:t>SCAN ME!</a:t>
            </a: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a:p>
            <a:pPr>
              <a:lnSpc>
                <a:spcPts val="5880"/>
              </a:lnSpc>
            </a:pPr>
            <a:endParaRPr lang="en-US" sz="4200" spc="310" dirty="0">
              <a:solidFill>
                <a:srgbClr val="000000"/>
              </a:solidFill>
              <a:latin typeface="Handyman" panose="020B0604020202020204" charset="0"/>
            </a:endParaRPr>
          </a:p>
        </p:txBody>
      </p:sp>
      <p:sp>
        <p:nvSpPr>
          <p:cNvPr id="7" name="Freeform 7"/>
          <p:cNvSpPr/>
          <p:nvPr/>
        </p:nvSpPr>
        <p:spPr>
          <a:xfrm>
            <a:off x="1811899" y="4505858"/>
            <a:ext cx="5295900" cy="5295900"/>
          </a:xfrm>
          <a:custGeom>
            <a:avLst/>
            <a:gdLst/>
            <a:ahLst/>
            <a:cxnLst/>
            <a:rect l="l" t="t" r="r" b="b"/>
            <a:pathLst>
              <a:path w="5295900" h="5295900">
                <a:moveTo>
                  <a:pt x="0" y="0"/>
                </a:moveTo>
                <a:lnTo>
                  <a:pt x="5295900" y="0"/>
                </a:lnTo>
                <a:lnTo>
                  <a:pt x="5295900" y="5295901"/>
                </a:lnTo>
                <a:lnTo>
                  <a:pt x="0" y="5295901"/>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548397" y="771525"/>
            <a:ext cx="6559859" cy="2207322"/>
          </a:xfrm>
          <a:prstGeom prst="rect">
            <a:avLst/>
          </a:prstGeom>
        </p:spPr>
        <p:txBody>
          <a:bodyPr lIns="0" tIns="0" rIns="0" bIns="0" rtlCol="0" anchor="t">
            <a:spAutoFit/>
          </a:bodyPr>
          <a:lstStyle/>
          <a:p>
            <a:pPr>
              <a:lnSpc>
                <a:spcPts val="17979"/>
              </a:lnSpc>
            </a:pPr>
            <a:r>
              <a:rPr lang="en-US" sz="12842">
                <a:solidFill>
                  <a:srgbClr val="1F6631"/>
                </a:solidFill>
                <a:latin typeface="Farmer Market"/>
              </a:rPr>
              <a:t>THANK YOU</a:t>
            </a:r>
          </a:p>
        </p:txBody>
      </p:sp>
    </p:spTree>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oop">
      <a:majorFont>
        <a:latin typeface="Handyman"/>
        <a:ea typeface=""/>
        <a:cs typeface=""/>
      </a:majorFont>
      <a:minorFont>
        <a:latin typeface="Handy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3273</Words>
  <Application>Microsoft Office PowerPoint</Application>
  <PresentationFormat>Custom</PresentationFormat>
  <Paragraphs>587</Paragraphs>
  <Slides>13</Slides>
  <Notes>13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Farmer Market</vt:lpstr>
      <vt:lpstr>Handyman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For Fun farms</dc:title>
  <cp:lastModifiedBy>owen chase</cp:lastModifiedBy>
  <cp:revision>10</cp:revision>
  <dcterms:created xsi:type="dcterms:W3CDTF">2006-08-16T00:00:00Z</dcterms:created>
  <dcterms:modified xsi:type="dcterms:W3CDTF">2024-04-04T00:30:42Z</dcterms:modified>
  <dc:identifier>DAF9vLoWZfA</dc:identifier>
</cp:coreProperties>
</file>