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9" r:id="rId1"/>
  </p:sldMasterIdLst>
  <p:sldIdLst>
    <p:sldId id="256" r:id="rId2"/>
    <p:sldId id="257" r:id="rId3"/>
    <p:sldId id="258" r:id="rId4"/>
    <p:sldId id="259" r:id="rId5"/>
    <p:sldId id="262" r:id="rId6"/>
    <p:sldId id="265" r:id="rId7"/>
    <p:sldId id="275" r:id="rId8"/>
    <p:sldId id="266" r:id="rId9"/>
    <p:sldId id="268" r:id="rId10"/>
    <p:sldId id="269" r:id="rId11"/>
    <p:sldId id="267" r:id="rId12"/>
    <p:sldId id="270" r:id="rId13"/>
    <p:sldId id="271" r:id="rId14"/>
    <p:sldId id="276" r:id="rId15"/>
    <p:sldId id="264" r:id="rId16"/>
    <p:sldId id="274" r:id="rId17"/>
    <p:sldId id="273" r:id="rId18"/>
    <p:sldId id="272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9944F6-A7FF-4847-C1D7-9422F405EBCF}" v="38" dt="2024-04-03T19:57:11.469"/>
    <p1510:client id="{0B723CF9-EB67-E887-DE75-98C63F4DC7A0}" v="121" dt="2024-04-04T03:00:15.121"/>
    <p1510:client id="{0E1AF26F-3A35-E527-4A39-4A90991F2C84}" v="534" dt="2024-04-04T04:10:04.416"/>
    <p1510:client id="{18C7A975-40E7-B7DF-8B59-2F5D92AEAC06}" v="38" dt="2024-04-03T19:49:55.288"/>
    <p1510:client id="{1D263C4F-A7F8-5E7D-0672-CDB9A5D046A3}" v="68" dt="2024-04-03T20:28:54.039"/>
    <p1510:client id="{71466699-5999-F7D0-0813-2EBDDCBB1A7D}" v="1523" dt="2024-04-04T02:28:34.772"/>
    <p1510:client id="{AF98F06D-33C6-2F51-005C-505C706160CA}" v="220" dt="2024-04-03T20:15:12.858"/>
    <p1510:client id="{EB97072F-FACB-4BF4-7BD1-3AD3A672A14A}" v="2" dt="2024-04-03T19:51:55.0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72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12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73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786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739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117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70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689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785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625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66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21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safespace.qa/en/topic/augmented-reality-and-virtual-reality-education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bout.gitlab.com/2014/07/03/how-gitlab-works-remotely/" TargetMode="External"/><Relationship Id="rId7" Type="http://schemas.openxmlformats.org/officeDocument/2006/relationships/hyperlink" Target="https://arvrjourney.com/finding-our-true-selves-in-vr-ebcbc2cf029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hyperlink" Target="http://www.volkside.com/2011/03/microsofts-mundie-on-nui-avatar-kinect-surface-telepresence/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ctofigo.com/image-detail/15397/B2C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hyperlink" Target="https://www.inmajimena.com/algunas-claves-importantes-para-tu-estrategia-b2b/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sbooks.library.upei.ca/smallbusinessmanagement/chapter/marketing-strategy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www.picpedia.org/handwriting/m/marketing-strategy.html" TargetMode="Externa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turoprossimo.it/2021/07/zuckerberg-facebook-diventera-un-metaverso-saremo-ovunque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ngall.com/marketing-png/download/12321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ntiersin.org/articles/10.3389/frvir.2021.627333/ful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onnect.ai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htvirtuell.blogspot.com/2015/07/high-fidelity-wie-gro-ist-das-metaverse.html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nowledge7.com/2013/11/20/budget-2014-not-much-for-ict/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23/03/metaverse-everything-you-need-to-know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DCE1AED4-C7FF-4468-BF54-4470A0A3E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" name="Picture 80" descr="Circling Molecule">
            <a:extLst>
              <a:ext uri="{FF2B5EF4-FFF2-40B4-BE49-F238E27FC236}">
                <a16:creationId xmlns:a16="http://schemas.microsoft.com/office/drawing/2014/main" id="{6A8CF087-F9C5-D0CE-57CF-51804AC6E2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6274" b="6250"/>
          <a:stretch/>
        </p:blipFill>
        <p:spPr>
          <a:xfrm>
            <a:off x="20" y="10"/>
            <a:ext cx="12188932" cy="685799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BDE94FAB-AA60-43B4-A2C3-3A940B9A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4000">
                <a:schemeClr val="tx1">
                  <a:alpha val="40000"/>
                </a:schemeClr>
              </a:gs>
              <a:gs pos="100000">
                <a:schemeClr val="tx1">
                  <a:alpha val="7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318398"/>
            <a:ext cx="9144000" cy="1152663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bg1"/>
                </a:solidFill>
                <a:cs typeface="Calibri Light"/>
              </a:rPr>
              <a:t>Connect.ai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486" y="5473854"/>
            <a:ext cx="11125199" cy="5881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Redefining reality using AI in the Metaverse for Endless Virtual Collaborations</a:t>
            </a:r>
          </a:p>
        </p:txBody>
      </p:sp>
      <p:pic>
        <p:nvPicPr>
          <p:cNvPr id="4" name="Picture 3" descr="A person wearing virtual reality goggles&#10;&#10;Description automatically generated">
            <a:extLst>
              <a:ext uri="{FF2B5EF4-FFF2-40B4-BE49-F238E27FC236}">
                <a16:creationId xmlns:a16="http://schemas.microsoft.com/office/drawing/2014/main" id="{2AA32914-1290-2BB2-CFBC-39BEE06D89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827130" y="638154"/>
            <a:ext cx="7034696" cy="38478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9FADC710-E7F6-FED5-7F3C-948D7F9207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1430" y="733"/>
            <a:ext cx="2071183" cy="3621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87AE2F-181C-00F3-0B0D-B0F0FEF402DE}"/>
              </a:ext>
            </a:extLst>
          </p:cNvPr>
          <p:cNvSpPr txBox="1"/>
          <p:nvPr/>
        </p:nvSpPr>
        <p:spPr>
          <a:xfrm>
            <a:off x="4320339" y="6044601"/>
            <a:ext cx="46758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Presented by Chandraditya Ghosh</a:t>
            </a:r>
          </a:p>
        </p:txBody>
      </p:sp>
    </p:spTree>
    <p:extLst>
      <p:ext uri="{BB962C8B-B14F-4D97-AF65-F5344CB8AC3E}">
        <p14:creationId xmlns:p14="http://schemas.microsoft.com/office/powerpoint/2010/main" val="252659361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64A65-3A52-43DE-8FE1-596ADCC9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haroni"/>
              </a:rPr>
              <a:t>RE - IMAGINE 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C8FE57-7C6E-E958-3DF6-8BB98216766B}"/>
              </a:ext>
            </a:extLst>
          </p:cNvPr>
          <p:cNvSpPr txBox="1"/>
          <p:nvPr/>
        </p:nvSpPr>
        <p:spPr>
          <a:xfrm>
            <a:off x="372097" y="369799"/>
            <a:ext cx="3719884" cy="126188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>
                <a:solidFill>
                  <a:schemeClr val="bg1"/>
                </a:solidFill>
                <a:latin typeface="Avenir Next LT Pro"/>
                <a:ea typeface="Calibri"/>
                <a:cs typeface="Calibri"/>
              </a:rPr>
              <a:t>IMAGINE</a:t>
            </a:r>
            <a:endParaRPr lang="en-US" sz="4800">
              <a:solidFill>
                <a:schemeClr val="bg1"/>
              </a:solidFill>
              <a:ea typeface="+mn-lt"/>
              <a:cs typeface="+mn-lt"/>
            </a:endParaRPr>
          </a:p>
          <a:p>
            <a:pPr algn="ctr"/>
            <a:r>
              <a:rPr lang="en-US" sz="1400">
                <a:solidFill>
                  <a:schemeClr val="bg1"/>
                </a:solidFill>
                <a:ea typeface="+mn-lt"/>
                <a:cs typeface="+mn-lt"/>
              </a:rPr>
              <a:t>a realm where virtual meeting feels as tangible as face to face encounters</a:t>
            </a:r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5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57E36F3B-5EA3-4859-A8E1-7DB2CD0BF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2635EE6-D269-46B5-8431-4D0F084D4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-4"/>
            <a:ext cx="6252552" cy="6858003"/>
          </a:xfrm>
          <a:custGeom>
            <a:avLst/>
            <a:gdLst>
              <a:gd name="connsiteX0" fmla="*/ 2609706 w 6252552"/>
              <a:gd name="connsiteY0" fmla="*/ 0 h 6858003"/>
              <a:gd name="connsiteX1" fmla="*/ 6252552 w 6252552"/>
              <a:gd name="connsiteY1" fmla="*/ 0 h 6858003"/>
              <a:gd name="connsiteX2" fmla="*/ 6252552 w 6252552"/>
              <a:gd name="connsiteY2" fmla="*/ 6858002 h 6858003"/>
              <a:gd name="connsiteX3" fmla="*/ 6228060 w 6252552"/>
              <a:gd name="connsiteY3" fmla="*/ 6858002 h 6858003"/>
              <a:gd name="connsiteX4" fmla="*/ 6228060 w 6252552"/>
              <a:gd name="connsiteY4" fmla="*/ 6858003 h 6858003"/>
              <a:gd name="connsiteX5" fmla="*/ 0 w 6252552"/>
              <a:gd name="connsiteY5" fmla="*/ 6858003 h 6858003"/>
              <a:gd name="connsiteX6" fmla="*/ 0 w 6252552"/>
              <a:gd name="connsiteY6" fmla="*/ 1 h 6858003"/>
              <a:gd name="connsiteX7" fmla="*/ 2609701 w 6252552"/>
              <a:gd name="connsiteY7" fmla="*/ 1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52552" h="6858003">
                <a:moveTo>
                  <a:pt x="2609706" y="0"/>
                </a:moveTo>
                <a:lnTo>
                  <a:pt x="6252552" y="0"/>
                </a:lnTo>
                <a:lnTo>
                  <a:pt x="6252552" y="6858002"/>
                </a:lnTo>
                <a:lnTo>
                  <a:pt x="6228060" y="6858002"/>
                </a:lnTo>
                <a:lnTo>
                  <a:pt x="6228060" y="6858003"/>
                </a:lnTo>
                <a:lnTo>
                  <a:pt x="0" y="6858003"/>
                </a:lnTo>
                <a:lnTo>
                  <a:pt x="0" y="1"/>
                </a:lnTo>
                <a:lnTo>
                  <a:pt x="260970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2974408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99F3C-B84F-24CB-992A-B44A6AB49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795509"/>
            <a:ext cx="5271106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RE-IMAGINE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26BB76-5955-8B0C-E45A-1DB1E44492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1972" r="21556" b="9"/>
          <a:stretch/>
        </p:blipFill>
        <p:spPr>
          <a:xfrm>
            <a:off x="6496428" y="136525"/>
            <a:ext cx="2563209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</p:spPr>
      </p:pic>
      <p:sp>
        <p:nvSpPr>
          <p:cNvPr id="63" name="Oval 62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5486807"/>
            <a:ext cx="491961" cy="4919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group of people sitting in chairs&#10;&#10;Description automatically generated">
            <a:extLst>
              <a:ext uri="{FF2B5EF4-FFF2-40B4-BE49-F238E27FC236}">
                <a16:creationId xmlns:a16="http://schemas.microsoft.com/office/drawing/2014/main" id="{48616B8A-2673-00A0-BF46-C1C878D58D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5737" r="18439" b="2"/>
          <a:stretch/>
        </p:blipFill>
        <p:spPr>
          <a:xfrm>
            <a:off x="9343303" y="136525"/>
            <a:ext cx="2563209" cy="3146323"/>
          </a:xfrm>
          <a:custGeom>
            <a:avLst/>
            <a:gdLst/>
            <a:ahLst/>
            <a:cxnLst/>
            <a:rect l="l" t="t" r="r" b="b"/>
            <a:pathLst>
              <a:path w="3146323" h="3146323">
                <a:moveTo>
                  <a:pt x="91778" y="0"/>
                </a:moveTo>
                <a:lnTo>
                  <a:pt x="3054545" y="0"/>
                </a:lnTo>
                <a:cubicBezTo>
                  <a:pt x="3105233" y="0"/>
                  <a:pt x="3146323" y="41090"/>
                  <a:pt x="3146323" y="91778"/>
                </a:cubicBezTo>
                <a:lnTo>
                  <a:pt x="3146323" y="3054545"/>
                </a:lnTo>
                <a:cubicBezTo>
                  <a:pt x="3146323" y="3105233"/>
                  <a:pt x="3105233" y="3146323"/>
                  <a:pt x="3054545" y="3146323"/>
                </a:cubicBezTo>
                <a:lnTo>
                  <a:pt x="91778" y="3146323"/>
                </a:lnTo>
                <a:cubicBezTo>
                  <a:pt x="41090" y="3146323"/>
                  <a:pt x="0" y="3105233"/>
                  <a:pt x="0" y="3054545"/>
                </a:cubicBezTo>
                <a:lnTo>
                  <a:pt x="0" y="91778"/>
                </a:lnTo>
                <a:cubicBezTo>
                  <a:pt x="0" y="41090"/>
                  <a:pt x="41090" y="0"/>
                  <a:pt x="91778" y="0"/>
                </a:cubicBezTo>
                <a:close/>
              </a:path>
            </a:pathLst>
          </a:custGeom>
        </p:spPr>
      </p:pic>
      <p:pic>
        <p:nvPicPr>
          <p:cNvPr id="4" name="Picture 3" descr="A person sitting in a chair with a computer&#10;&#10;Description automatically generated">
            <a:extLst>
              <a:ext uri="{FF2B5EF4-FFF2-40B4-BE49-F238E27FC236}">
                <a16:creationId xmlns:a16="http://schemas.microsoft.com/office/drawing/2014/main" id="{1725A123-E0EE-F419-35DE-5CD578E3834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4135" r="-2" b="-2"/>
          <a:stretch/>
        </p:blipFill>
        <p:spPr>
          <a:xfrm>
            <a:off x="6496428" y="3502644"/>
            <a:ext cx="5431801" cy="3187173"/>
          </a:xfrm>
          <a:custGeom>
            <a:avLst/>
            <a:gdLst/>
            <a:ahLst/>
            <a:cxnLst/>
            <a:rect l="l" t="t" r="r" b="b"/>
            <a:pathLst>
              <a:path w="5096871" h="3187173">
                <a:moveTo>
                  <a:pt x="76652" y="0"/>
                </a:moveTo>
                <a:lnTo>
                  <a:pt x="5020219" y="0"/>
                </a:lnTo>
                <a:cubicBezTo>
                  <a:pt x="5062553" y="0"/>
                  <a:pt x="5096871" y="34318"/>
                  <a:pt x="5096871" y="76652"/>
                </a:cubicBezTo>
                <a:lnTo>
                  <a:pt x="5096871" y="3110521"/>
                </a:lnTo>
                <a:cubicBezTo>
                  <a:pt x="5096871" y="3152855"/>
                  <a:pt x="5062553" y="3187173"/>
                  <a:pt x="5020219" y="3187173"/>
                </a:cubicBezTo>
                <a:lnTo>
                  <a:pt x="76652" y="3187173"/>
                </a:lnTo>
                <a:cubicBezTo>
                  <a:pt x="34318" y="3187173"/>
                  <a:pt x="0" y="3152855"/>
                  <a:pt x="0" y="3110521"/>
                </a:cubicBezTo>
                <a:lnTo>
                  <a:pt x="0" y="76652"/>
                </a:lnTo>
                <a:cubicBezTo>
                  <a:pt x="0" y="34318"/>
                  <a:pt x="34318" y="0"/>
                  <a:pt x="7665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32541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BC7BBB-85CC-E6FA-4766-74B361C9F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6812" y="1867459"/>
            <a:ext cx="5398481" cy="247958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  <a:latin typeface="Segoe UI"/>
                <a:cs typeface="Segoe UI"/>
              </a:rPr>
              <a:t>MISSION :</a:t>
            </a:r>
            <a:endParaRPr lang="en-US" sz="3200">
              <a:solidFill>
                <a:schemeClr val="bg1"/>
              </a:solidFill>
              <a:latin typeface="Segoe UI"/>
              <a:cs typeface="Segoe UI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000" i="1" dirty="0">
                <a:solidFill>
                  <a:schemeClr val="bg1"/>
                </a:solidFill>
                <a:latin typeface="Times New Roman"/>
                <a:cs typeface="Times New Roman"/>
              </a:rPr>
              <a:t>Reimagining human connection through immersive experiences, Connect.ai leverages cutting-edge technology to unite people across distances, fostering genuine connections in a digital world.</a:t>
            </a:r>
            <a:endParaRPr lang="en-US">
              <a:solidFill>
                <a:schemeClr val="bg1"/>
              </a:solidFill>
              <a:cs typeface="Aharoni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56F4FF-8132-7460-5EF2-9E871870AC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72" r="21376" b="-2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175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1917B-54D7-C749-53F3-AC31D3534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haroni"/>
              </a:rPr>
              <a:t>TARGET SEGMENT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53048-E766-E6AC-E78F-4E7D17ADA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4034491"/>
            <a:ext cx="4726093" cy="1142177"/>
          </a:xfrm>
        </p:spPr>
        <p:txBody>
          <a:bodyPr>
            <a:normAutofit lnSpcReduction="10000"/>
          </a:bodyPr>
          <a:lstStyle/>
          <a:p>
            <a:pPr marL="285750" indent="-285750">
              <a:buChar char="•"/>
            </a:pPr>
            <a:r>
              <a:rPr lang="en-US" sz="1800" b="0">
                <a:latin typeface="Calibri"/>
                <a:ea typeface="Calibri"/>
                <a:cs typeface="Calibri"/>
              </a:rPr>
              <a:t>Multi National Companies</a:t>
            </a:r>
            <a:endParaRPr lang="en-US" sz="1800"/>
          </a:p>
          <a:p>
            <a:pPr marL="285750" indent="-285750">
              <a:buChar char="•"/>
            </a:pPr>
            <a:r>
              <a:rPr lang="en-US" sz="1800" b="0">
                <a:latin typeface="Calibri"/>
                <a:ea typeface="Calibri"/>
                <a:cs typeface="Calibri"/>
              </a:rPr>
              <a:t>Startup Organizations</a:t>
            </a:r>
          </a:p>
          <a:p>
            <a:pPr marL="285750" indent="-285750">
              <a:buChar char="•"/>
            </a:pPr>
            <a:r>
              <a:rPr lang="en-US" sz="1800" b="0">
                <a:latin typeface="Calibri"/>
                <a:ea typeface="Calibri"/>
                <a:cs typeface="Calibri"/>
              </a:rPr>
              <a:t>Banks, Global Businesses, Universities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9137284-7CA8-6E2E-6D64-D393AC7D9A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26763" y="1612456"/>
            <a:ext cx="1967761" cy="195262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F43D0A-E392-0979-FD44-2455E81CFB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5301" y="4154900"/>
            <a:ext cx="4822783" cy="1060751"/>
          </a:xfrm>
        </p:spPr>
        <p:txBody>
          <a:bodyPr>
            <a:normAutofit lnSpcReduction="10000"/>
          </a:bodyPr>
          <a:lstStyle/>
          <a:p>
            <a:pPr marL="285750" indent="-285750">
              <a:buChar char="•"/>
            </a:pPr>
            <a:r>
              <a:rPr lang="en-US" sz="1800" b="0">
                <a:latin typeface="Calibri"/>
                <a:ea typeface="Calibri"/>
                <a:cs typeface="Calibri"/>
              </a:rPr>
              <a:t>Decision Makers and Executives</a:t>
            </a:r>
            <a:endParaRPr lang="en-US"/>
          </a:p>
          <a:p>
            <a:pPr marL="285750" indent="-285750">
              <a:buChar char="•"/>
            </a:pPr>
            <a:r>
              <a:rPr lang="en-US" sz="1800" b="0">
                <a:latin typeface="Calibri"/>
                <a:ea typeface="Calibri"/>
                <a:cs typeface="Calibri"/>
              </a:rPr>
              <a:t>Early Technology Adapters</a:t>
            </a:r>
          </a:p>
          <a:p>
            <a:pPr marL="285750" indent="-285750">
              <a:buChar char="•"/>
            </a:pPr>
            <a:r>
              <a:rPr lang="en-US" sz="1800" b="0">
                <a:latin typeface="Calibri"/>
                <a:ea typeface="Calibri"/>
                <a:cs typeface="Calibri"/>
              </a:rPr>
              <a:t>Professionals and Students aged 18 and above</a:t>
            </a:r>
          </a:p>
        </p:txBody>
      </p:sp>
      <p:pic>
        <p:nvPicPr>
          <p:cNvPr id="12" name="Content Placeholder 11" descr="A hand holding a megaphone&#10;&#10;Description automatically generated">
            <a:extLst>
              <a:ext uri="{FF2B5EF4-FFF2-40B4-BE49-F238E27FC236}">
                <a16:creationId xmlns:a16="http://schemas.microsoft.com/office/drawing/2014/main" id="{226A0947-4B74-AAB8-2C05-EE8CC39EC9A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9679" y="1549734"/>
            <a:ext cx="4233449" cy="2249096"/>
          </a:xfrm>
        </p:spPr>
      </p:pic>
      <p:pic>
        <p:nvPicPr>
          <p:cNvPr id="6" name="Content Placeholder 7" descr="Royalty Free Corporation Stock Photos | rawpixel">
            <a:extLst>
              <a:ext uri="{FF2B5EF4-FFF2-40B4-BE49-F238E27FC236}">
                <a16:creationId xmlns:a16="http://schemas.microsoft.com/office/drawing/2014/main" id="{2A7D70FE-66CB-587A-6290-C2C3AADDF30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28" r="3290" b="-2"/>
          <a:stretch/>
        </p:blipFill>
        <p:spPr>
          <a:xfrm>
            <a:off x="9149861" y="10"/>
            <a:ext cx="3042139" cy="3194766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65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marketing communications mix&#10;&#10;Description automatically generated">
            <a:extLst>
              <a:ext uri="{FF2B5EF4-FFF2-40B4-BE49-F238E27FC236}">
                <a16:creationId xmlns:a16="http://schemas.microsoft.com/office/drawing/2014/main" id="{E3376542-A63E-C047-70F2-DDC16E1F3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32337" y="342900"/>
            <a:ext cx="6127326" cy="6172200"/>
          </a:xfrm>
          <a:prstGeom prst="rect">
            <a:avLst/>
          </a:prstGeom>
        </p:spPr>
      </p:pic>
      <p:pic>
        <p:nvPicPr>
          <p:cNvPr id="5" name="Picture 4" descr="A hand writing on a white board&#10;&#10;Description automatically generated">
            <a:extLst>
              <a:ext uri="{FF2B5EF4-FFF2-40B4-BE49-F238E27FC236}">
                <a16:creationId xmlns:a16="http://schemas.microsoft.com/office/drawing/2014/main" id="{6B787707-3BDC-AE4F-007F-569B4A307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-5861"/>
            <a:ext cx="3223847" cy="23797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C08B9E-4E5E-2EF6-B5D2-3700989D22EB}"/>
              </a:ext>
            </a:extLst>
          </p:cNvPr>
          <p:cNvSpPr txBox="1"/>
          <p:nvPr/>
        </p:nvSpPr>
        <p:spPr>
          <a:xfrm>
            <a:off x="8475785" y="6957646"/>
            <a:ext cx="9144000" cy="317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>
                <a:hlinkClick r:id="rId5"/>
              </a:rPr>
              <a:t>This Photo</a:t>
            </a:r>
            <a:r>
              <a:rPr lang="en-US"/>
              <a:t> by Unknown author is licensed under </a:t>
            </a:r>
            <a:r>
              <a:rPr lang="en-US">
                <a:hlinkClick r:id="rId6"/>
              </a:rPr>
              <a:t>CC BY-SA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4127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B1668C-DA68-758E-47C8-75E57FB86909}"/>
              </a:ext>
            </a:extLst>
          </p:cNvPr>
          <p:cNvSpPr txBox="1"/>
          <p:nvPr/>
        </p:nvSpPr>
        <p:spPr>
          <a:xfrm>
            <a:off x="838201" y="367075"/>
            <a:ext cx="5120561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MARKETING OBJECTIVE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5E9B7-672D-4CDF-6935-04CA9F2B4615}"/>
              </a:ext>
            </a:extLst>
          </p:cNvPr>
          <p:cNvSpPr txBox="1"/>
          <p:nvPr/>
        </p:nvSpPr>
        <p:spPr>
          <a:xfrm>
            <a:off x="838201" y="1825625"/>
            <a:ext cx="5092194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1714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Increase Brand Awareness</a:t>
            </a:r>
          </a:p>
          <a:p>
            <a:pPr marL="1714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Drive Customer Engagement</a:t>
            </a:r>
          </a:p>
          <a:p>
            <a:pPr marL="1714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Generate Leads and Conversions</a:t>
            </a:r>
          </a:p>
          <a:p>
            <a:pPr marL="1714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Support Sales Growth</a:t>
            </a:r>
          </a:p>
          <a:p>
            <a:pPr marL="1714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Build Brand Loyalty</a:t>
            </a:r>
          </a:p>
          <a:p>
            <a:pPr marL="1714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Maximize ROI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A couple of people walking on a futuristic train&#10;&#10;Description automatically generated">
            <a:extLst>
              <a:ext uri="{FF2B5EF4-FFF2-40B4-BE49-F238E27FC236}">
                <a16:creationId xmlns:a16="http://schemas.microsoft.com/office/drawing/2014/main" id="{E7DAFF82-E2E0-617F-56C2-349243D98C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317" r="12771" b="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77" name="Arc 76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white ball with words on it&#10;&#10;Description automatically generated">
            <a:extLst>
              <a:ext uri="{FF2B5EF4-FFF2-40B4-BE49-F238E27FC236}">
                <a16:creationId xmlns:a16="http://schemas.microsoft.com/office/drawing/2014/main" id="{994C16BC-3E37-7568-4E33-75446075D2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500" r="2" b="15665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696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Rectangle">
            <a:extLst>
              <a:ext uri="{FF2B5EF4-FFF2-40B4-BE49-F238E27FC236}">
                <a16:creationId xmlns:a16="http://schemas.microsoft.com/office/drawing/2014/main" id="{D3F3A98B-FC65-4638-942D-043D90701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erson standing at a podium&#10;&#10;Description automatically generated">
            <a:extLst>
              <a:ext uri="{FF2B5EF4-FFF2-40B4-BE49-F238E27FC236}">
                <a16:creationId xmlns:a16="http://schemas.microsoft.com/office/drawing/2014/main" id="{C798733A-45D5-2954-CD68-3D87F46FE7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222" r="1655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281EE-AF55-E2EE-C8D3-48E34CC145C2}"/>
              </a:ext>
            </a:extLst>
          </p:cNvPr>
          <p:cNvSpPr txBox="1"/>
          <p:nvPr/>
        </p:nvSpPr>
        <p:spPr>
          <a:xfrm>
            <a:off x="7474281" y="1396686"/>
            <a:ext cx="3240506" cy="40646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latin typeface="+mj-lt"/>
                <a:ea typeface="+mj-ea"/>
                <a:cs typeface="+mj-cs"/>
              </a:rPr>
              <a:t>Connect.ai</a:t>
            </a:r>
            <a:endParaRPr lang="en-US" sz="4400" kern="1200"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>
                <a:latin typeface="+mj-lt"/>
                <a:ea typeface="+mj-ea"/>
                <a:cs typeface="+mj-cs"/>
              </a:rPr>
              <a:t>MARKETING STRATEGY</a:t>
            </a:r>
            <a:endParaRPr lang="en-US" sz="2000" kern="1200">
              <a:latin typeface="+mj-lt"/>
              <a:ea typeface="+mj-ea"/>
              <a:cs typeface="Aharon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B1396-E772-3681-F4EA-3C0D61D6456E}"/>
              </a:ext>
            </a:extLst>
          </p:cNvPr>
          <p:cNvSpPr txBox="1"/>
          <p:nvPr/>
        </p:nvSpPr>
        <p:spPr>
          <a:xfrm>
            <a:off x="861646" y="1801329"/>
            <a:ext cx="5700519" cy="395872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solidFill>
                  <a:srgbClr val="FFFFFF"/>
                </a:solidFill>
              </a:rPr>
              <a:t>   Immersive Demo Experiences</a:t>
            </a:r>
            <a:endParaRPr lang="en-US" sz="2400"/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endParaRPr lang="en-US" sz="2400">
              <a:solidFill>
                <a:srgbClr val="FFFFFF"/>
              </a:solidFill>
            </a:endParaRPr>
          </a:p>
          <a:p>
            <a:pPr marL="285750" indent="-285750" defTabSz="914400"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Host virtual reality (VR) demo experiences at technology conferences, trade shows, and online events.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Allow potential users to immerse themselves in a simulated Connect.ai meeting environment.</a:t>
            </a:r>
          </a:p>
          <a:p>
            <a:pPr marL="285750" indent="-2857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>
                <a:solidFill>
                  <a:srgbClr val="FFFFFF"/>
                </a:solidFill>
              </a:rPr>
              <a:t>Drive website traffic through social media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    </a:t>
            </a:r>
            <a:r>
              <a:rPr lang="en-US" i="1">
                <a:solidFill>
                  <a:schemeClr val="accent2"/>
                </a:solidFill>
                <a:highlight>
                  <a:srgbClr val="FFFF00"/>
                </a:highlight>
              </a:rPr>
              <a:t> </a:t>
            </a:r>
            <a:r>
              <a:rPr lang="en-US" i="1">
                <a:highlight>
                  <a:srgbClr val="FFFF00"/>
                </a:highlight>
                <a:hlinkClick r:id="rId4"/>
              </a:rPr>
              <a:t>www.connect.ai</a:t>
            </a:r>
            <a:r>
              <a:rPr lang="en-US" i="1">
                <a:highlight>
                  <a:srgbClr val="FFFF00"/>
                </a:highlight>
              </a:rPr>
              <a:t> 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840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Rectangle">
            <a:extLst>
              <a:ext uri="{FF2B5EF4-FFF2-40B4-BE49-F238E27FC236}">
                <a16:creationId xmlns:a16="http://schemas.microsoft.com/office/drawing/2014/main" id="{D3F3A98B-FC65-4638-942D-043D90701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Kostenloses Foto zum Thema: action, aktion, augmented reality">
            <a:extLst>
              <a:ext uri="{FF2B5EF4-FFF2-40B4-BE49-F238E27FC236}">
                <a16:creationId xmlns:a16="http://schemas.microsoft.com/office/drawing/2014/main" id="{C798733A-45D5-2954-CD68-3D87F46FE7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12" b="78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281EE-AF55-E2EE-C8D3-48E34CC145C2}"/>
              </a:ext>
            </a:extLst>
          </p:cNvPr>
          <p:cNvSpPr txBox="1"/>
          <p:nvPr/>
        </p:nvSpPr>
        <p:spPr>
          <a:xfrm>
            <a:off x="7474281" y="1396686"/>
            <a:ext cx="3240506" cy="40646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latin typeface="+mj-lt"/>
                <a:ea typeface="+mj-ea"/>
                <a:cs typeface="+mj-cs"/>
              </a:rPr>
              <a:t>Connect.ai</a:t>
            </a:r>
            <a:endParaRPr lang="en-US" sz="4400" kern="1200"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>
                <a:latin typeface="+mj-lt"/>
                <a:ea typeface="+mj-ea"/>
                <a:cs typeface="+mj-cs"/>
              </a:rPr>
              <a:t>MARKETING STRATEGY</a:t>
            </a:r>
            <a:endParaRPr lang="en-US" sz="2000" kern="1200">
              <a:latin typeface="+mj-lt"/>
              <a:ea typeface="+mj-ea"/>
              <a:cs typeface="Aharon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B1396-E772-3681-F4EA-3C0D61D6456E}"/>
              </a:ext>
            </a:extLst>
          </p:cNvPr>
          <p:cNvSpPr txBox="1"/>
          <p:nvPr/>
        </p:nvSpPr>
        <p:spPr>
          <a:xfrm>
            <a:off x="838200" y="1414468"/>
            <a:ext cx="5970150" cy="404078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solidFill>
                  <a:srgbClr val="FFFFFF"/>
                </a:solidFill>
              </a:rPr>
              <a:t>   User-Generated Content Campaigns</a:t>
            </a:r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endParaRPr lang="en-US" sz="2400">
              <a:solidFill>
                <a:srgbClr val="FFFFFF"/>
              </a:solidFill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Encourage users to create and share their experiences with Connect.ai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Leverage user-generated content to amplify brand visibility and showcase diverse use cases.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Utilize social media platforms and hashtags to engage with the target market.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283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Rectangle">
            <a:extLst>
              <a:ext uri="{FF2B5EF4-FFF2-40B4-BE49-F238E27FC236}">
                <a16:creationId xmlns:a16="http://schemas.microsoft.com/office/drawing/2014/main" id="{D3F3A98B-FC65-4638-942D-043D90701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Free stock photo of augmented reality, forest, game">
            <a:extLst>
              <a:ext uri="{FF2B5EF4-FFF2-40B4-BE49-F238E27FC236}">
                <a16:creationId xmlns:a16="http://schemas.microsoft.com/office/drawing/2014/main" id="{C798733A-45D5-2954-CD68-3D87F46FE7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0" b="78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281EE-AF55-E2EE-C8D3-48E34CC145C2}"/>
              </a:ext>
            </a:extLst>
          </p:cNvPr>
          <p:cNvSpPr txBox="1"/>
          <p:nvPr/>
        </p:nvSpPr>
        <p:spPr>
          <a:xfrm>
            <a:off x="7474281" y="1396686"/>
            <a:ext cx="3240506" cy="40646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latin typeface="+mj-lt"/>
                <a:ea typeface="+mj-ea"/>
                <a:cs typeface="+mj-cs"/>
              </a:rPr>
              <a:t>Connect.ai</a:t>
            </a:r>
            <a:endParaRPr lang="en-US" sz="4400" kern="1200"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>
                <a:latin typeface="+mj-lt"/>
                <a:ea typeface="+mj-ea"/>
                <a:cs typeface="+mj-cs"/>
              </a:rPr>
              <a:t>MARKETING STRATEGY</a:t>
            </a:r>
            <a:endParaRPr lang="en-US" sz="2000" kern="1200">
              <a:latin typeface="+mj-lt"/>
              <a:ea typeface="+mj-ea"/>
              <a:cs typeface="Aharon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B1396-E772-3681-F4EA-3C0D61D6456E}"/>
              </a:ext>
            </a:extLst>
          </p:cNvPr>
          <p:cNvSpPr txBox="1"/>
          <p:nvPr/>
        </p:nvSpPr>
        <p:spPr>
          <a:xfrm>
            <a:off x="838200" y="1414468"/>
            <a:ext cx="5958427" cy="404078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solidFill>
                  <a:srgbClr val="FFFFFF"/>
                </a:solidFill>
              </a:rPr>
              <a:t>   Strategic Partnerships with Influencers</a:t>
            </a:r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endParaRPr lang="en-US" sz="2400">
              <a:solidFill>
                <a:srgbClr val="FFFFFF"/>
              </a:solidFill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Collaborate with influencers </a:t>
            </a:r>
            <a:r>
              <a:rPr lang="en-US">
                <a:solidFill>
                  <a:srgbClr val="FFFFFF"/>
                </a:solidFill>
                <a:ea typeface="+mn-lt"/>
                <a:cs typeface="+mn-lt"/>
              </a:rPr>
              <a:t>within the technology, remote work, and collaboration space</a:t>
            </a:r>
            <a:r>
              <a:rPr lang="en-US">
                <a:solidFill>
                  <a:srgbClr val="FFFFFF"/>
                </a:solidFill>
              </a:rPr>
              <a:t> and industry experts.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Endorse and promote Connect.ai to increase brand credibility and reach.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769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!!Rectangle">
            <a:extLst>
              <a:ext uri="{FF2B5EF4-FFF2-40B4-BE49-F238E27FC236}">
                <a16:creationId xmlns:a16="http://schemas.microsoft.com/office/drawing/2014/main" id="{D3F3A98B-FC65-4638-942D-043D90701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video game with a group of people&#10;&#10;Description automatically generated">
            <a:extLst>
              <a:ext uri="{FF2B5EF4-FFF2-40B4-BE49-F238E27FC236}">
                <a16:creationId xmlns:a16="http://schemas.microsoft.com/office/drawing/2014/main" id="{C798733A-45D5-2954-CD68-3D87F46FE7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846" b="3846"/>
          <a:stretch/>
        </p:blipFill>
        <p:spPr>
          <a:xfrm>
            <a:off x="20" y="11733"/>
            <a:ext cx="12191980" cy="6857990"/>
          </a:xfrm>
          <a:prstGeom prst="rect">
            <a:avLst/>
          </a:prstGeom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281EE-AF55-E2EE-C8D3-48E34CC145C2}"/>
              </a:ext>
            </a:extLst>
          </p:cNvPr>
          <p:cNvSpPr txBox="1"/>
          <p:nvPr/>
        </p:nvSpPr>
        <p:spPr>
          <a:xfrm>
            <a:off x="7474281" y="1396686"/>
            <a:ext cx="3240506" cy="406462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latin typeface="+mj-lt"/>
                <a:ea typeface="+mj-ea"/>
                <a:cs typeface="+mj-cs"/>
              </a:rPr>
              <a:t>Connect.ai</a:t>
            </a:r>
            <a:endParaRPr lang="en-US" sz="4400" kern="1200"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kern="1200">
                <a:latin typeface="+mj-lt"/>
                <a:ea typeface="+mj-ea"/>
                <a:cs typeface="+mj-cs"/>
              </a:rPr>
              <a:t>MARKETING STRATEGY</a:t>
            </a:r>
            <a:endParaRPr lang="en-US" sz="2000" kern="1200">
              <a:latin typeface="+mj-lt"/>
              <a:ea typeface="+mj-ea"/>
              <a:cs typeface="Aharon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B1396-E772-3681-F4EA-3C0D61D6456E}"/>
              </a:ext>
            </a:extLst>
          </p:cNvPr>
          <p:cNvSpPr txBox="1"/>
          <p:nvPr/>
        </p:nvSpPr>
        <p:spPr>
          <a:xfrm>
            <a:off x="838200" y="1461360"/>
            <a:ext cx="5536397" cy="393528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  <a:p>
            <a:pPr marL="57150" defTabSz="914400"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solidFill>
                  <a:srgbClr val="FFFFFF"/>
                </a:solidFill>
              </a:rPr>
              <a:t>   Virtual Events and Webinars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solidFill>
                <a:srgbClr val="FFFFFF"/>
              </a:solidFill>
            </a:endParaRP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Host virtual events, webinars, and workshops showcasing Connect.ai capabilities.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Provide educational content on remote collaboration best practices.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F"/>
                </a:solidFill>
              </a:rPr>
              <a:t>Attract professionals, students, and businesses interested in improving virtual meeting experiences.</a:t>
            </a:r>
          </a:p>
          <a:p>
            <a:pPr marL="2857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39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!!Rectangle">
            <a:extLst>
              <a:ext uri="{FF2B5EF4-FFF2-40B4-BE49-F238E27FC236}">
                <a16:creationId xmlns:a16="http://schemas.microsoft.com/office/drawing/2014/main" id="{9F8A656C-0806-4677-A38B-DA5DF0F3C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Page 2 | virtual reality 1080P, 2K, 4K, 5K HD wallpapers free download ...">
            <a:extLst>
              <a:ext uri="{FF2B5EF4-FFF2-40B4-BE49-F238E27FC236}">
                <a16:creationId xmlns:a16="http://schemas.microsoft.com/office/drawing/2014/main" id="{C798733A-45D5-2954-CD68-3D87F46FE7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875" b="2187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BEF8C6D-8BB3-473A-9607-D7381CC5C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7537" y="643467"/>
            <a:ext cx="5520995" cy="5215839"/>
          </a:xfrm>
          <a:prstGeom prst="roundRect">
            <a:avLst>
              <a:gd name="adj" fmla="val 265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281EE-AF55-E2EE-C8D3-48E34CC145C2}"/>
              </a:ext>
            </a:extLst>
          </p:cNvPr>
          <p:cNvSpPr txBox="1"/>
          <p:nvPr/>
        </p:nvSpPr>
        <p:spPr>
          <a:xfrm>
            <a:off x="6349101" y="636954"/>
            <a:ext cx="4158685" cy="138581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kern="1200">
                <a:latin typeface="+mj-lt"/>
                <a:ea typeface="+mj-ea"/>
                <a:cs typeface="+mj-cs"/>
              </a:rPr>
              <a:t>MARKETING IMPLEMENTATION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B1396-E772-3681-F4EA-3C0D61D6456E}"/>
              </a:ext>
            </a:extLst>
          </p:cNvPr>
          <p:cNvSpPr txBox="1"/>
          <p:nvPr/>
        </p:nvSpPr>
        <p:spPr>
          <a:xfrm>
            <a:off x="6349101" y="2150297"/>
            <a:ext cx="4924589" cy="338727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2857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sz="1600">
              <a:latin typeface="Times New Roman"/>
              <a:cs typeface="Times New Roman"/>
            </a:endParaRPr>
          </a:p>
          <a:p>
            <a:pPr marL="171450" indent="-1714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>
                <a:latin typeface="Times New Roman"/>
                <a:ea typeface="Calibri"/>
                <a:cs typeface="Calibri"/>
              </a:rPr>
              <a:t>  Conduct market research and analysis.</a:t>
            </a:r>
          </a:p>
          <a:p>
            <a:pPr marL="171450" indent="-1714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1600">
                <a:latin typeface="Times New Roman"/>
                <a:ea typeface="+mn-lt"/>
                <a:cs typeface="+mn-lt"/>
              </a:rPr>
              <a:t>  Analyze key value propositions.</a:t>
            </a:r>
          </a:p>
          <a:p>
            <a:pPr marL="285750" indent="-285750" defTabSz="914400">
              <a:buFont typeface="Arial"/>
              <a:buChar char="•"/>
            </a:pPr>
            <a:r>
              <a:rPr lang="en-US" sz="1600">
                <a:latin typeface="Times New Roman"/>
                <a:ea typeface="+mn-lt"/>
                <a:cs typeface="+mn-lt"/>
              </a:rPr>
              <a:t>Host VR demo experiences at tech events and educational webinars.</a:t>
            </a:r>
          </a:p>
          <a:p>
            <a:pPr marL="285750" indent="-285750" defTabSz="914400">
              <a:buFont typeface="Arial"/>
              <a:buChar char="•"/>
            </a:pPr>
            <a:r>
              <a:rPr lang="en-US" sz="1600">
                <a:latin typeface="Times New Roman"/>
                <a:ea typeface="+mn-lt"/>
                <a:cs typeface="+mn-lt"/>
              </a:rPr>
              <a:t>Launch campaigns across social media.</a:t>
            </a:r>
          </a:p>
          <a:p>
            <a:pPr marL="285750" indent="-285750" defTabSz="914400">
              <a:buFont typeface="Arial"/>
              <a:buChar char="•"/>
            </a:pPr>
            <a:r>
              <a:rPr lang="en-US" sz="1600">
                <a:latin typeface="Times New Roman"/>
                <a:ea typeface="+mn-lt"/>
                <a:cs typeface="+mn-lt"/>
              </a:rPr>
              <a:t>Curate and amplify user-generated content.</a:t>
            </a:r>
            <a:endParaRPr lang="en-US" sz="1600">
              <a:latin typeface="Times New Roman"/>
              <a:cs typeface="Times New Roman"/>
            </a:endParaRPr>
          </a:p>
          <a:p>
            <a:pPr marL="285750" indent="-285750" defTabSz="914400">
              <a:buFont typeface="Arial"/>
              <a:buChar char="•"/>
            </a:pPr>
            <a:r>
              <a:rPr lang="en-US" sz="1600">
                <a:latin typeface="Times New Roman"/>
                <a:ea typeface="+mn-lt"/>
                <a:cs typeface="+mn-lt"/>
              </a:rPr>
              <a:t>Collaborate on content creation and promotions.</a:t>
            </a:r>
          </a:p>
          <a:p>
            <a:pPr marL="285750" indent="-285750" defTabSz="914400">
              <a:buFont typeface="Arial"/>
              <a:buChar char="•"/>
            </a:pPr>
            <a:r>
              <a:rPr lang="en-US" sz="1600">
                <a:latin typeface="Times New Roman"/>
                <a:ea typeface="+mn-lt"/>
                <a:cs typeface="+mn-lt"/>
              </a:rPr>
              <a:t>Gather feedback for refining strategies.</a:t>
            </a:r>
            <a:endParaRPr lang="en-US" sz="1600">
              <a:latin typeface="Times New Roman"/>
              <a:cs typeface="Times New Roman"/>
            </a:endParaRPr>
          </a:p>
          <a:p>
            <a:pPr marL="285750" indent="-285750" defTabSz="914400">
              <a:buFont typeface="Arial"/>
              <a:buChar char="•"/>
            </a:pPr>
            <a:r>
              <a:rPr lang="en-US" sz="1600">
                <a:latin typeface="Times New Roman"/>
                <a:ea typeface="+mn-lt"/>
                <a:cs typeface="+mn-lt"/>
              </a:rPr>
              <a:t>Analyze performance and adjust strategies.</a:t>
            </a:r>
            <a:endParaRPr lang="en-US" sz="1600">
              <a:latin typeface="Times New Roman"/>
              <a:cs typeface="Times New Roman"/>
            </a:endParaRPr>
          </a:p>
          <a:p>
            <a:pPr marL="285750" indent="-285750" defTabSz="914400">
              <a:buFont typeface="Arial"/>
              <a:buChar char="•"/>
            </a:pPr>
            <a:endParaRPr lang="en-US" sz="1600">
              <a:latin typeface="Times New Roman"/>
              <a:cs typeface="Times New Roman"/>
            </a:endParaRPr>
          </a:p>
          <a:p>
            <a:pPr marL="342900" indent="-2857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sz="1600">
              <a:latin typeface="Times New Roman"/>
              <a:cs typeface="Times New Roman"/>
            </a:endParaRPr>
          </a:p>
          <a:p>
            <a:pPr marL="342900" indent="-2857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sz="1600">
              <a:latin typeface="Times New Roman"/>
              <a:cs typeface="Times New Roman"/>
            </a:endParaRPr>
          </a:p>
          <a:p>
            <a:pPr marL="342900" indent="-2857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sz="1600">
              <a:latin typeface="Times New Roman"/>
              <a:cs typeface="Times New Roman"/>
            </a:endParaRPr>
          </a:p>
          <a:p>
            <a:pPr marL="342900" indent="-285750" defTabSz="9144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sz="1600">
              <a:latin typeface="Times New Roman"/>
              <a:cs typeface="Times New Roman"/>
            </a:endParaRP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DCFDFFB9-D302-4A05-A770-D33232254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6764" y="906791"/>
            <a:ext cx="2987899" cy="2987899"/>
          </a:xfrm>
          <a:prstGeom prst="arc">
            <a:avLst>
              <a:gd name="adj1" fmla="val 16200000"/>
              <a:gd name="adj2" fmla="val 114657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463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0" name="Rectangle 6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1281EE-AF55-E2EE-C8D3-48E34CC145C2}"/>
              </a:ext>
            </a:extLst>
          </p:cNvPr>
          <p:cNvSpPr txBox="1"/>
          <p:nvPr/>
        </p:nvSpPr>
        <p:spPr>
          <a:xfrm>
            <a:off x="838200" y="365125"/>
            <a:ext cx="5387502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kern="1200" dirty="0">
                <a:latin typeface="+mj-lt"/>
                <a:ea typeface="+mj-ea"/>
                <a:cs typeface="+mj-cs"/>
              </a:rPr>
              <a:t>BUDGET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dirty="0">
                <a:latin typeface="+mj-lt"/>
                <a:ea typeface="+mj-ea"/>
                <a:cs typeface="Aharoni"/>
              </a:rPr>
              <a:t>ALLOCATION</a:t>
            </a:r>
            <a:endParaRPr lang="en-US" sz="4100" kern="1200" dirty="0">
              <a:latin typeface="+mj-lt"/>
              <a:ea typeface="+mj-ea"/>
              <a:cs typeface="Aharon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7B1396-E772-3681-F4EA-3C0D61D6456E}"/>
              </a:ext>
            </a:extLst>
          </p:cNvPr>
          <p:cNvSpPr txBox="1"/>
          <p:nvPr/>
        </p:nvSpPr>
        <p:spPr>
          <a:xfrm>
            <a:off x="838200" y="1825625"/>
            <a:ext cx="5387502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marL="17145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/>
              <a:t>Financial Investments:</a:t>
            </a:r>
            <a:r>
              <a:rPr lang="en-US" sz="1500"/>
              <a:t>  $400,000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Influencer Partnerships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Digital Advertising Campaigns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Event Sponsorships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Research and Development (R&amp;D)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/>
              <a:t>Human Capital: </a:t>
            </a:r>
            <a:r>
              <a:rPr lang="en-US" sz="1500"/>
              <a:t> $230,000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Marketing Manager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Content Creator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Graphic Designer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Social Media Manager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Training and Development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b="1"/>
              <a:t>Technological Tools:</a:t>
            </a:r>
            <a:r>
              <a:rPr lang="en-US" sz="1500"/>
              <a:t>  $60,000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Marketing Automation Software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Analytics Tools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CRM Platform</a:t>
            </a:r>
            <a:endParaRPr lang="en-US" sz="1500" b="1"/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 b="1"/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 b="1"/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 b="1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marL="28575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/>
          </a:p>
        </p:txBody>
      </p:sp>
      <p:pic>
        <p:nvPicPr>
          <p:cNvPr id="4" name="Picture 3" descr="Colorful blocks with letters on them&#10;&#10;Description automatically generated">
            <a:extLst>
              <a:ext uri="{FF2B5EF4-FFF2-40B4-BE49-F238E27FC236}">
                <a16:creationId xmlns:a16="http://schemas.microsoft.com/office/drawing/2014/main" id="{C798733A-45D5-2954-CD68-3D87F46FE7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100" r="19100"/>
          <a:stretch/>
        </p:blipFill>
        <p:spPr>
          <a:xfrm>
            <a:off x="6234244" y="758514"/>
            <a:ext cx="5262914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7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428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3DA7759-3209-4FE2-96D1-4EEDD81E9E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94433" y="2"/>
            <a:ext cx="849328" cy="357668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41460DAD-8769-4C9F-9C8C-BB0443909D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3536" y="5717905"/>
            <a:ext cx="1771609" cy="1140095"/>
          </a:xfrm>
          <a:custGeom>
            <a:avLst/>
            <a:gdLst/>
            <a:ahLst/>
            <a:cxnLst/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Arc 57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8F23F1-F62A-3C41-C7E5-DCF8CF7DC735}"/>
              </a:ext>
            </a:extLst>
          </p:cNvPr>
          <p:cNvSpPr txBox="1"/>
          <p:nvPr/>
        </p:nvSpPr>
        <p:spPr>
          <a:xfrm>
            <a:off x="5894962" y="479493"/>
            <a:ext cx="5458838" cy="13255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ANALYSIS OF MARKETING EFFECTIVENESS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Graphic 59" descr="Target Audience">
            <a:extLst>
              <a:ext uri="{FF2B5EF4-FFF2-40B4-BE49-F238E27FC236}">
                <a16:creationId xmlns:a16="http://schemas.microsoft.com/office/drawing/2014/main" id="{44625C17-F2A9-5CFF-3B5D-8AC7419AF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FFA36B-D1FD-5465-5CAF-DD978EB0D728}"/>
              </a:ext>
            </a:extLst>
          </p:cNvPr>
          <p:cNvSpPr txBox="1"/>
          <p:nvPr/>
        </p:nvSpPr>
        <p:spPr>
          <a:xfrm>
            <a:off x="5894962" y="1984443"/>
            <a:ext cx="5458838" cy="4192520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/>
              <a:t>User Acquisition:</a:t>
            </a:r>
            <a:r>
              <a:rPr lang="en-US" sz="1300"/>
              <a:t> Analyze the number of new users acquired through marketing channels, tracking the effectiveness of different acquisition channels and campaigns.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/>
              <a:t>Engagement Metrics: </a:t>
            </a:r>
            <a:r>
              <a:rPr lang="en-US" sz="1300"/>
              <a:t>Evaluate user engagement metrics such as time spent on the platform, frequency of interactions, and participation in key activities to gauge the level of user involvement.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/>
              <a:t>Conversion Rates:</a:t>
            </a:r>
            <a:r>
              <a:rPr lang="en-US" sz="1300"/>
              <a:t> Assess conversion rates at various stages of the user journey, from initial sign-ups to paid subscriptions or purchases, to measure the effectiveness of marketing efforts in driving conversions.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/>
              <a:t>Brand Perception:</a:t>
            </a:r>
            <a:r>
              <a:rPr lang="en-US" sz="1300"/>
              <a:t> Monitor brand sentiment, mentions, and sentiment analysis on social media and other channels to understand how the brand is perceived by its target audience.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b="1"/>
              <a:t>Return on Investment (ROI):</a:t>
            </a:r>
            <a:r>
              <a:rPr lang="en-US" sz="1300"/>
              <a:t> Calculate the ROI of marketing campaigns by comparing the cost of marketing activities to the revenue generated or value created, ensuring that marketing efforts are cost-effective and contribute positively to the business.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565018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Arc 223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Arc 225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2BE58D-B9CE-741C-95C2-2F6355A9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815" y="776547"/>
            <a:ext cx="4901546" cy="33418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EXPECTED</a:t>
            </a:r>
            <a:br>
              <a:rPr lang="en-US" sz="6000">
                <a:solidFill>
                  <a:srgbClr val="FFFFFF"/>
                </a:solidFill>
              </a:rPr>
            </a:br>
            <a:r>
              <a:rPr lang="en-US" sz="6000">
                <a:solidFill>
                  <a:srgbClr val="FFFFFF"/>
                </a:solidFill>
              </a:rPr>
              <a:t>OUTCOME</a:t>
            </a:r>
            <a:br>
              <a:rPr lang="en-US" sz="6000">
                <a:solidFill>
                  <a:srgbClr val="FFFFFF"/>
                </a:solidFill>
              </a:rPr>
            </a:br>
            <a:endParaRPr lang="en-US" sz="6000" kern="1200">
              <a:solidFill>
                <a:srgbClr val="FFFFFF"/>
              </a:solidFill>
              <a:latin typeface="+mj-lt"/>
              <a:cs typeface="Aharoni"/>
            </a:endParaRP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8" name="Content Placeholder 157" descr="Bullseye">
            <a:extLst>
              <a:ext uri="{FF2B5EF4-FFF2-40B4-BE49-F238E27FC236}">
                <a16:creationId xmlns:a16="http://schemas.microsoft.com/office/drawing/2014/main" id="{02E3D532-D23A-82CD-BC38-F6B181DD3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1EED05CA-A5DF-89D6-8A51-6A8A7EDC573E}"/>
              </a:ext>
            </a:extLst>
          </p:cNvPr>
          <p:cNvSpPr txBox="1"/>
          <p:nvPr/>
        </p:nvSpPr>
        <p:spPr>
          <a:xfrm>
            <a:off x="7081203" y="340132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venir Next LT Pro"/>
              <a:ea typeface="Calibri"/>
              <a:cs typeface="Calibri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49FC6C2-6E31-153D-871E-C1045097901B}"/>
              </a:ext>
            </a:extLst>
          </p:cNvPr>
          <p:cNvSpPr txBox="1"/>
          <p:nvPr/>
        </p:nvSpPr>
        <p:spPr>
          <a:xfrm>
            <a:off x="7239761" y="3764964"/>
            <a:ext cx="4103076" cy="965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i="1">
                <a:solidFill>
                  <a:schemeClr val="bg1"/>
                </a:solidFill>
              </a:rPr>
              <a:t>Short term benefits</a:t>
            </a:r>
          </a:p>
          <a:p>
            <a:r>
              <a:rPr lang="en-US" sz="2800" i="1">
                <a:solidFill>
                  <a:schemeClr val="bg1"/>
                </a:solidFill>
              </a:rPr>
              <a:t>Long term benefits</a:t>
            </a:r>
          </a:p>
        </p:txBody>
      </p:sp>
    </p:spTree>
    <p:extLst>
      <p:ext uri="{BB962C8B-B14F-4D97-AF65-F5344CB8AC3E}">
        <p14:creationId xmlns:p14="http://schemas.microsoft.com/office/powerpoint/2010/main" val="1347105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Arc 223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Arc 225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2BE58D-B9CE-741C-95C2-2F6355A9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815" y="776547"/>
            <a:ext cx="4901546" cy="33418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SHORT TERM BENEFITS</a:t>
            </a:r>
            <a:br>
              <a:rPr lang="en-US" sz="6000">
                <a:solidFill>
                  <a:srgbClr val="FFFFFF"/>
                </a:solidFill>
              </a:rPr>
            </a:br>
            <a:endParaRPr lang="en-US" sz="6000" kern="1200">
              <a:solidFill>
                <a:srgbClr val="FFFFFF"/>
              </a:solidFill>
              <a:latin typeface="+mj-lt"/>
              <a:cs typeface="Aharoni"/>
            </a:endParaRP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8" name="Content Placeholder 157" descr="Bullseye">
            <a:extLst>
              <a:ext uri="{FF2B5EF4-FFF2-40B4-BE49-F238E27FC236}">
                <a16:creationId xmlns:a16="http://schemas.microsoft.com/office/drawing/2014/main" id="{02E3D532-D23A-82CD-BC38-F6B181DD3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1EED05CA-A5DF-89D6-8A51-6A8A7EDC573E}"/>
              </a:ext>
            </a:extLst>
          </p:cNvPr>
          <p:cNvSpPr txBox="1"/>
          <p:nvPr/>
        </p:nvSpPr>
        <p:spPr>
          <a:xfrm>
            <a:off x="7081203" y="340132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venir Next LT Pro"/>
              <a:ea typeface="Calibri"/>
              <a:cs typeface="Calibri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49FC6C2-6E31-153D-871E-C1045097901B}"/>
              </a:ext>
            </a:extLst>
          </p:cNvPr>
          <p:cNvSpPr txBox="1"/>
          <p:nvPr/>
        </p:nvSpPr>
        <p:spPr>
          <a:xfrm>
            <a:off x="6618438" y="3776687"/>
            <a:ext cx="5896706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i="1">
                <a:solidFill>
                  <a:schemeClr val="bg1"/>
                </a:solidFill>
              </a:rPr>
              <a:t>Increased Sales</a:t>
            </a:r>
            <a:endParaRPr lang="en-US" sz="2400">
              <a:solidFill>
                <a:schemeClr val="bg1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400" i="1">
                <a:solidFill>
                  <a:schemeClr val="bg1"/>
                </a:solidFill>
              </a:rPr>
              <a:t>Improved customer engagement</a:t>
            </a:r>
          </a:p>
          <a:p>
            <a:pPr marL="457200" indent="-457200">
              <a:buFont typeface="Arial"/>
              <a:buChar char="•"/>
            </a:pPr>
            <a:endParaRPr lang="en-US" sz="28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669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Freeform: Shape 222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Arc 223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Arc 225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2BE58D-B9CE-741C-95C2-2F6355A99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1815" y="776547"/>
            <a:ext cx="4901546" cy="33418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  <a:cs typeface="Aharoni"/>
              </a:rPr>
              <a:t>LONG TERM BENEFITS</a:t>
            </a:r>
            <a:br>
              <a:rPr lang="en-US" sz="6000">
                <a:solidFill>
                  <a:srgbClr val="FFFFFF"/>
                </a:solidFill>
              </a:rPr>
            </a:br>
            <a:endParaRPr lang="en-US" sz="6000" kern="1200">
              <a:solidFill>
                <a:srgbClr val="FFFFFF"/>
              </a:solidFill>
              <a:latin typeface="+mj-lt"/>
              <a:cs typeface="Aharoni"/>
            </a:endParaRP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8" name="Content Placeholder 157" descr="Bullseye">
            <a:extLst>
              <a:ext uri="{FF2B5EF4-FFF2-40B4-BE49-F238E27FC236}">
                <a16:creationId xmlns:a16="http://schemas.microsoft.com/office/drawing/2014/main" id="{02E3D532-D23A-82CD-BC38-F6B181DD3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8572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1EED05CA-A5DF-89D6-8A51-6A8A7EDC573E}"/>
              </a:ext>
            </a:extLst>
          </p:cNvPr>
          <p:cNvSpPr txBox="1"/>
          <p:nvPr/>
        </p:nvSpPr>
        <p:spPr>
          <a:xfrm>
            <a:off x="7081203" y="340132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Avenir Next LT Pro"/>
              <a:ea typeface="Calibri"/>
              <a:cs typeface="Calibri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49FC6C2-6E31-153D-871E-C1045097901B}"/>
              </a:ext>
            </a:extLst>
          </p:cNvPr>
          <p:cNvSpPr txBox="1"/>
          <p:nvPr/>
        </p:nvSpPr>
        <p:spPr>
          <a:xfrm>
            <a:off x="6618438" y="3764964"/>
            <a:ext cx="5322275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i="1">
                <a:solidFill>
                  <a:schemeClr val="bg1"/>
                </a:solidFill>
              </a:rPr>
              <a:t>Enhanced Brand awareness</a:t>
            </a:r>
            <a:endParaRPr lang="en-US" sz="2400">
              <a:solidFill>
                <a:schemeClr val="bg1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400" i="1">
                <a:solidFill>
                  <a:schemeClr val="bg1"/>
                </a:solidFill>
              </a:rPr>
              <a:t>First mover advantage</a:t>
            </a:r>
          </a:p>
          <a:p>
            <a:pPr marL="457200" indent="-457200">
              <a:buFont typeface="Arial"/>
              <a:buChar char="•"/>
            </a:pPr>
            <a:r>
              <a:rPr lang="en-US" sz="2400" i="1">
                <a:solidFill>
                  <a:schemeClr val="bg1"/>
                </a:solidFill>
              </a:rPr>
              <a:t>Sustainable Growth</a:t>
            </a:r>
          </a:p>
          <a:p>
            <a:endParaRPr lang="en-US" sz="2800" i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272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905B35-885E-12CA-1B08-E06B5EA06205}"/>
              </a:ext>
            </a:extLst>
          </p:cNvPr>
          <p:cNvSpPr txBox="1"/>
          <p:nvPr/>
        </p:nvSpPr>
        <p:spPr>
          <a:xfrm>
            <a:off x="2745286" y="502673"/>
            <a:ext cx="613354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  PROJECTED COST BENEFIT 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1825E1-5120-CF70-5FBE-D0930C60143D}"/>
              </a:ext>
            </a:extLst>
          </p:cNvPr>
          <p:cNvSpPr txBox="1"/>
          <p:nvPr/>
        </p:nvSpPr>
        <p:spPr>
          <a:xfrm>
            <a:off x="886541" y="1217908"/>
            <a:ext cx="2743200" cy="221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ea typeface="+mn-lt"/>
                <a:cs typeface="+mn-lt"/>
              </a:rPr>
              <a:t>Financial Investments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ea typeface="+mn-lt"/>
                <a:cs typeface="+mn-lt"/>
              </a:rPr>
              <a:t>Benefits: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ea typeface="+mn-lt"/>
                <a:cs typeface="+mn-lt"/>
              </a:rPr>
              <a:t>Increased brand visibility and awareness.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ea typeface="+mn-lt"/>
                <a:cs typeface="+mn-lt"/>
              </a:rPr>
              <a:t>Potential revenue growth from increased sales.</a:t>
            </a: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solidFill>
                  <a:srgbClr val="000000"/>
                </a:solidFill>
                <a:ea typeface="+mn-lt"/>
                <a:cs typeface="+mn-lt"/>
              </a:rPr>
              <a:t>Costs: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ea typeface="+mn-lt"/>
                <a:cs typeface="+mn-lt"/>
              </a:rPr>
              <a:t>Initial financial outlay.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ea typeface="+mn-lt"/>
                <a:cs typeface="+mn-lt"/>
              </a:rPr>
              <a:t>Risk of not achieving desired ROI.</a:t>
            </a:r>
            <a:endParaRPr lang="en-US" dirty="0">
              <a:solidFill>
                <a:srgbClr val="000000"/>
              </a:solidFill>
            </a:endParaRPr>
          </a:p>
          <a:p>
            <a:pPr algn="l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FE95B0-5873-5B68-1386-823D35887069}"/>
              </a:ext>
            </a:extLst>
          </p:cNvPr>
          <p:cNvSpPr txBox="1"/>
          <p:nvPr/>
        </p:nvSpPr>
        <p:spPr>
          <a:xfrm>
            <a:off x="4487376" y="1234505"/>
            <a:ext cx="2687983" cy="221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ea typeface="+mn-lt"/>
                <a:cs typeface="+mn-lt"/>
              </a:rPr>
              <a:t>Influencer Partnerships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Benefits: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Authentic promotion to engaged audiences.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Enhanced brand credibility and trust.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Costs: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Partnership fees.</a:t>
            </a:r>
            <a:endParaRPr lang="en-US" dirty="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Monitoring and management expenses.</a:t>
            </a:r>
            <a:endParaRPr lang="en-US" dirty="0">
              <a:ea typeface="+mn-lt"/>
              <a:cs typeface="+mn-lt"/>
            </a:endParaRPr>
          </a:p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D4B914-4A14-49A2-36B3-8B1CFAC4B421}"/>
              </a:ext>
            </a:extLst>
          </p:cNvPr>
          <p:cNvSpPr txBox="1"/>
          <p:nvPr/>
        </p:nvSpPr>
        <p:spPr>
          <a:xfrm>
            <a:off x="8074692" y="1239958"/>
            <a:ext cx="2743200" cy="221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ea typeface="+mn-lt"/>
                <a:cs typeface="+mn-lt"/>
              </a:rPr>
              <a:t>Digital Advertising Campaigns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Benefits: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Targeted reach to specific demographics.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Measurable performance metrics.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Costs: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Ad spend.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Creative development and management costs.</a:t>
            </a:r>
            <a:endParaRPr lang="en-US" dirty="0"/>
          </a:p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6847E5-05AC-80DD-2E9D-EBAA4E1DA678}"/>
              </a:ext>
            </a:extLst>
          </p:cNvPr>
          <p:cNvSpPr txBox="1"/>
          <p:nvPr/>
        </p:nvSpPr>
        <p:spPr>
          <a:xfrm>
            <a:off x="900312" y="3866140"/>
            <a:ext cx="2743200" cy="24006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ea typeface="+mn-lt"/>
                <a:cs typeface="+mn-lt"/>
              </a:rPr>
              <a:t>Event Sponsorships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Benefits: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Brand exposure to targeted audiences.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Networking opportunities.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Costs:</a:t>
            </a:r>
            <a:endParaRPr lang="en-US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Sponsorship fees.</a:t>
            </a:r>
            <a:endParaRPr lang="en-US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Travel and accommodation expenses.</a:t>
            </a:r>
            <a:endParaRPr lang="en-US" dirty="0"/>
          </a:p>
          <a:p>
            <a:pPr algn="l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1CDB05-AFC0-0CC5-F6AC-4CEA520213B1}"/>
              </a:ext>
            </a:extLst>
          </p:cNvPr>
          <p:cNvSpPr txBox="1"/>
          <p:nvPr/>
        </p:nvSpPr>
        <p:spPr>
          <a:xfrm>
            <a:off x="4432246" y="3863401"/>
            <a:ext cx="2743200" cy="24006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ea typeface="+mn-lt"/>
                <a:cs typeface="+mn-lt"/>
              </a:rPr>
              <a:t>Research and Development (R&amp;D)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Benefits: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Innovative marketing strategies.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Competitive advantage.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Costs: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Investment in new technologies and methodologies.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Time and resource allocation.</a:t>
            </a:r>
            <a:endParaRPr lang="en-US" dirty="0"/>
          </a:p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7099D0-2958-69BC-8CC4-708CECAAB905}"/>
              </a:ext>
            </a:extLst>
          </p:cNvPr>
          <p:cNvSpPr txBox="1"/>
          <p:nvPr/>
        </p:nvSpPr>
        <p:spPr>
          <a:xfrm>
            <a:off x="8069214" y="3866191"/>
            <a:ext cx="2743200" cy="24006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ea typeface="+mn-lt"/>
                <a:cs typeface="+mn-lt"/>
              </a:rPr>
              <a:t>Technological Tools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Benefits: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Efficiency gains from automation.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Enhanced data analysis capabilities.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200" b="1" dirty="0">
                <a:ea typeface="+mn-lt"/>
                <a:cs typeface="+mn-lt"/>
              </a:rPr>
              <a:t>Costs: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Software subscription fees.</a:t>
            </a:r>
            <a:endParaRPr lang="en-US" dirty="0"/>
          </a:p>
          <a:p>
            <a:pPr marL="742950" lvl="1" indent="-285750">
              <a:buFont typeface="Arial"/>
              <a:buChar char="•"/>
            </a:pPr>
            <a:r>
              <a:rPr lang="en-US" sz="1200" dirty="0">
                <a:solidFill>
                  <a:srgbClr val="0D0D0D"/>
                </a:solidFill>
                <a:ea typeface="+mn-lt"/>
                <a:cs typeface="+mn-lt"/>
              </a:rPr>
              <a:t>Implementation and integration costs.</a:t>
            </a:r>
            <a:endParaRPr lang="en-US" dirty="0"/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28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CE1AED4-C7FF-4468-BF54-4470A0A3E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earing a vr headset&#10;&#10;Description automatically generated">
            <a:extLst>
              <a:ext uri="{FF2B5EF4-FFF2-40B4-BE49-F238E27FC236}">
                <a16:creationId xmlns:a16="http://schemas.microsoft.com/office/drawing/2014/main" id="{855A1067-6929-4D99-4B33-E8CD344419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5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DE94FAB-AA60-43B4-A2C3-3A940B9A9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44000">
                <a:schemeClr val="tx1">
                  <a:alpha val="40000"/>
                </a:schemeClr>
              </a:gs>
              <a:gs pos="100000">
                <a:schemeClr val="tx1">
                  <a:alpha val="7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ED38B2-D766-ABD7-A0D1-61CD7A2DDFD7}"/>
              </a:ext>
            </a:extLst>
          </p:cNvPr>
          <p:cNvSpPr txBox="1"/>
          <p:nvPr/>
        </p:nvSpPr>
        <p:spPr>
          <a:xfrm>
            <a:off x="1060174" y="2285330"/>
            <a:ext cx="9144000" cy="11526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DAA43E-058D-D882-B17B-68B29A166634}"/>
              </a:ext>
            </a:extLst>
          </p:cNvPr>
          <p:cNvSpPr txBox="1"/>
          <p:nvPr/>
        </p:nvSpPr>
        <p:spPr>
          <a:xfrm>
            <a:off x="9421849" y="6657945"/>
            <a:ext cx="2767103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4291824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Celestial">
      <a:dk1>
        <a:srgbClr val="000000"/>
      </a:dk1>
      <a:lt1>
        <a:srgbClr val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Application>Microsoft Office PowerPoint</Application>
  <PresentationFormat>Widescreen</PresentationFormat>
  <Slides>19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ShapesVTI</vt:lpstr>
      <vt:lpstr>Connect.ai</vt:lpstr>
      <vt:lpstr>RE - IMAGINE </vt:lpstr>
      <vt:lpstr>RE-IMAGINE</vt:lpstr>
      <vt:lpstr>MISSION : Reimagining human connection through immersive experiences, Connect.ai leverages cutting-edge technology to unite people across distances, fostering genuine connections in a digital world.</vt:lpstr>
      <vt:lpstr>TARGET SEGMENT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EXPECTED OUTCOME </vt:lpstr>
      <vt:lpstr>SHORT TERM BENEFITS </vt:lpstr>
      <vt:lpstr>LONG TERM BENEFITS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257</cp:revision>
  <dcterms:created xsi:type="dcterms:W3CDTF">2024-04-03T19:24:23Z</dcterms:created>
  <dcterms:modified xsi:type="dcterms:W3CDTF">2024-04-04T04:18:46Z</dcterms:modified>
</cp:coreProperties>
</file>