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96" r:id="rId3"/>
    <p:sldId id="297" r:id="rId4"/>
    <p:sldId id="298" r:id="rId5"/>
    <p:sldId id="299" r:id="rId6"/>
    <p:sldId id="300" r:id="rId7"/>
    <p:sldId id="301" r:id="rId8"/>
    <p:sldId id="302" r:id="rId9"/>
    <p:sldId id="303" r:id="rId10"/>
    <p:sldId id="304" r:id="rId11"/>
    <p:sldId id="25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1A2D"/>
    <a:srgbClr val="939598"/>
    <a:srgbClr val="AF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612"/>
    <p:restoredTop sz="96327"/>
  </p:normalViewPr>
  <p:slideViewPr>
    <p:cSldViewPr snapToGrid="0" snapToObjects="1">
      <p:cViewPr varScale="1">
        <p:scale>
          <a:sx n="129" d="100"/>
          <a:sy n="129" d="100"/>
        </p:scale>
        <p:origin x="208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E35AAC-7C8A-B94B-ACB5-7F4F90113472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9E2EF-572B-4F41-A80D-19C2B24510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982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501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832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224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54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279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7544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743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983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9E2EF-572B-4F41-A80D-19C2B24510D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93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mailto:cs@clarku.edu" TargetMode="External"/><Relationship Id="rId7" Type="http://schemas.openxmlformats.org/officeDocument/2006/relationships/image" Target="../media/image7.png"/><Relationship Id="rId12" Type="http://schemas.openxmlformats.org/officeDocument/2006/relationships/hyperlink" Target="https://www.linkedin.com/company/clarku-department-of-computer-science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hyperlink" Target="https://www.youtube.com/channel/UC2A-atN5ytLoyDof0yM0Ryw" TargetMode="External"/><Relationship Id="rId5" Type="http://schemas.openxmlformats.org/officeDocument/2006/relationships/image" Target="../media/image5.png"/><Relationship Id="rId10" Type="http://schemas.openxmlformats.org/officeDocument/2006/relationships/hyperlink" Target="https://www.instagram.com/clarku.computerscience/" TargetMode="External"/><Relationship Id="rId4" Type="http://schemas.openxmlformats.org/officeDocument/2006/relationships/hyperlink" Target="https://cs.clarku.edu/~about/cs" TargetMode="External"/><Relationship Id="rId9" Type="http://schemas.openxmlformats.org/officeDocument/2006/relationships/hyperlink" Target="https://www.facebook.com/ClarkU.ComputerScience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lark Logo">
            <a:extLst>
              <a:ext uri="{FF2B5EF4-FFF2-40B4-BE49-F238E27FC236}">
                <a16:creationId xmlns:a16="http://schemas.microsoft.com/office/drawing/2014/main" id="{A769C5CA-715B-0844-BF56-1132AF7414F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8548" y="2104546"/>
            <a:ext cx="8549004" cy="341960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E342E05-C175-8748-9F91-8BC0904F4AAE}"/>
              </a:ext>
            </a:extLst>
          </p:cNvPr>
          <p:cNvSpPr/>
          <p:nvPr userDrawn="1"/>
        </p:nvSpPr>
        <p:spPr>
          <a:xfrm>
            <a:off x="130616" y="473528"/>
            <a:ext cx="95848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>
                <a:latin typeface="Times" pitchFamily="2" charset="0"/>
              </a:rPr>
              <a:t>Our Faculty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3C5C73-5C7B-8449-A39E-477D55B2E884}"/>
              </a:ext>
            </a:extLst>
          </p:cNvPr>
          <p:cNvSpPr/>
          <p:nvPr userDrawn="1"/>
        </p:nvSpPr>
        <p:spPr>
          <a:xfrm>
            <a:off x="1389874" y="1333853"/>
            <a:ext cx="70663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>
                <a:latin typeface="Times" pitchFamily="2" charset="0"/>
              </a:rPr>
              <a:t>Department of Computer Science</a:t>
            </a:r>
          </a:p>
        </p:txBody>
      </p:sp>
    </p:spTree>
    <p:extLst>
      <p:ext uri="{BB962C8B-B14F-4D97-AF65-F5344CB8AC3E}">
        <p14:creationId xmlns:p14="http://schemas.microsoft.com/office/powerpoint/2010/main" val="3017676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4657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lark Logo">
            <a:extLst>
              <a:ext uri="{FF2B5EF4-FFF2-40B4-BE49-F238E27FC236}">
                <a16:creationId xmlns:a16="http://schemas.microsoft.com/office/drawing/2014/main" id="{E7EFD37E-C895-0E4F-84C0-662FFE2FFF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2929" y="1741690"/>
            <a:ext cx="3160035" cy="442404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8CD1A18-8DD8-CD4E-A786-7A48C2A906CD}"/>
              </a:ext>
            </a:extLst>
          </p:cNvPr>
          <p:cNvSpPr/>
          <p:nvPr userDrawn="1"/>
        </p:nvSpPr>
        <p:spPr>
          <a:xfrm>
            <a:off x="3718235" y="2582245"/>
            <a:ext cx="81961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Times" pitchFamily="2" charset="0"/>
              </a:rPr>
              <a:t>Contact Us: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41AFE1-4FFF-CA44-AC6A-CD16A50FF0F5}"/>
              </a:ext>
            </a:extLst>
          </p:cNvPr>
          <p:cNvSpPr/>
          <p:nvPr userDrawn="1"/>
        </p:nvSpPr>
        <p:spPr>
          <a:xfrm>
            <a:off x="7137385" y="3335564"/>
            <a:ext cx="36670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0" i="0" u="none" strike="noStrike" dirty="0">
                <a:solidFill>
                  <a:schemeClr val="tx1"/>
                </a:solidFill>
                <a:effectLst/>
                <a:latin typeface="Times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cs@clarku.edu</a:t>
            </a:r>
            <a:endParaRPr lang="en-US" sz="3200" dirty="0">
              <a:solidFill>
                <a:schemeClr val="tx1"/>
              </a:solidFill>
              <a:latin typeface="Times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CA3D4C-97DF-894A-962E-A71622999D7F}"/>
              </a:ext>
            </a:extLst>
          </p:cNvPr>
          <p:cNvSpPr/>
          <p:nvPr userDrawn="1"/>
        </p:nvSpPr>
        <p:spPr>
          <a:xfrm>
            <a:off x="5092986" y="3368940"/>
            <a:ext cx="16106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Times" pitchFamily="2" charset="0"/>
              </a:rPr>
              <a:t>Email: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05838B-C4DB-AE43-8C97-C879928BB9B6}"/>
              </a:ext>
            </a:extLst>
          </p:cNvPr>
          <p:cNvSpPr/>
          <p:nvPr userDrawn="1"/>
        </p:nvSpPr>
        <p:spPr>
          <a:xfrm>
            <a:off x="7026964" y="4006948"/>
            <a:ext cx="43732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0" i="0" u="sng" strike="noStrike" dirty="0">
                <a:solidFill>
                  <a:schemeClr val="tx1"/>
                </a:solidFill>
                <a:effectLst/>
                <a:latin typeface="Times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cs.clarku.edu/~about/cs</a:t>
            </a:r>
            <a:endParaRPr lang="en-US" sz="3200" u="sng" dirty="0">
              <a:solidFill>
                <a:schemeClr val="tx1"/>
              </a:solidFill>
              <a:latin typeface="Times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F6A517-C117-504E-9D1F-D05A14EA8B67}"/>
              </a:ext>
            </a:extLst>
          </p:cNvPr>
          <p:cNvSpPr/>
          <p:nvPr userDrawn="1"/>
        </p:nvSpPr>
        <p:spPr>
          <a:xfrm>
            <a:off x="5097102" y="4040324"/>
            <a:ext cx="16106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Times" pitchFamily="2" charset="0"/>
              </a:rPr>
              <a:t>Web:</a:t>
            </a:r>
          </a:p>
        </p:txBody>
      </p:sp>
      <p:pic>
        <p:nvPicPr>
          <p:cNvPr id="1026" name="Picture 2" descr="Pin on Марва Оганян">
            <a:extLst>
              <a:ext uri="{FF2B5EF4-FFF2-40B4-BE49-F238E27FC236}">
                <a16:creationId xmlns:a16="http://schemas.microsoft.com/office/drawing/2014/main" id="{D15285DD-D936-CD4A-9DB6-78FF5E2626A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403" y="4789027"/>
            <a:ext cx="724069" cy="72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acebook, fb, logo, social icon - Free download">
            <a:extLst>
              <a:ext uri="{FF2B5EF4-FFF2-40B4-BE49-F238E27FC236}">
                <a16:creationId xmlns:a16="http://schemas.microsoft.com/office/drawing/2014/main" id="{BFB27DA7-CCE0-A74C-B813-88C1858732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635" y="4749798"/>
            <a:ext cx="745140" cy="745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YouTube | Youtube logo png, Youtube logo, Instagram logo">
            <a:extLst>
              <a:ext uri="{FF2B5EF4-FFF2-40B4-BE49-F238E27FC236}">
                <a16:creationId xmlns:a16="http://schemas.microsoft.com/office/drawing/2014/main" id="{A02E2FE6-FB04-FE43-8054-1A4174C479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9431" y="5388688"/>
            <a:ext cx="873433" cy="87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ree Icon Download | Linkedin">
            <a:extLst>
              <a:ext uri="{FF2B5EF4-FFF2-40B4-BE49-F238E27FC236}">
                <a16:creationId xmlns:a16="http://schemas.microsoft.com/office/drawing/2014/main" id="{CF277D2D-7873-C643-BFAA-BB0C1EFEE10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18" r="23894"/>
          <a:stretch/>
        </p:blipFill>
        <p:spPr bwMode="auto">
          <a:xfrm>
            <a:off x="8107818" y="5542117"/>
            <a:ext cx="626644" cy="62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80F75C4-0905-F04F-AECD-06EE9C6C62B9}"/>
              </a:ext>
            </a:extLst>
          </p:cNvPr>
          <p:cNvSpPr/>
          <p:nvPr userDrawn="1"/>
        </p:nvSpPr>
        <p:spPr>
          <a:xfrm>
            <a:off x="4287303" y="4873736"/>
            <a:ext cx="37651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Times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US" sz="2400" dirty="0" err="1">
                <a:solidFill>
                  <a:schemeClr val="tx1"/>
                </a:solidFill>
                <a:latin typeface="Times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ClarkU.ComputerScienc</a:t>
            </a:r>
            <a:r>
              <a:rPr lang="en-US" sz="2400" dirty="0" err="1">
                <a:solidFill>
                  <a:schemeClr val="tx1"/>
                </a:solidFill>
                <a:latin typeface="Times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</a:t>
            </a:r>
            <a:endParaRPr lang="en-US" sz="2400" dirty="0">
              <a:solidFill>
                <a:schemeClr val="tx1"/>
              </a:solidFill>
              <a:latin typeface="Times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911AB7-C2F5-7A42-8A79-BA12F376630B}"/>
              </a:ext>
            </a:extLst>
          </p:cNvPr>
          <p:cNvSpPr/>
          <p:nvPr userDrawn="1"/>
        </p:nvSpPr>
        <p:spPr>
          <a:xfrm>
            <a:off x="8705016" y="4904537"/>
            <a:ext cx="3486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0" u="sng" dirty="0">
                <a:solidFill>
                  <a:schemeClr val="tx1"/>
                </a:solidFill>
                <a:latin typeface="Times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lang="en-US" sz="2400" b="0" u="sng" dirty="0" err="1">
                <a:solidFill>
                  <a:schemeClr val="tx1"/>
                </a:solidFill>
                <a:latin typeface="Times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clarku</a:t>
            </a:r>
            <a:r>
              <a:rPr lang="en-US" sz="2400" b="0" u="sng" dirty="0" err="1">
                <a:solidFill>
                  <a:schemeClr val="tx1"/>
                </a:solidFill>
                <a:latin typeface="Times" pitchFamily="2" charset="0"/>
              </a:rPr>
              <a:t>.computerscience</a:t>
            </a:r>
            <a:endParaRPr lang="en-US" sz="2400" b="0" u="sng" dirty="0">
              <a:solidFill>
                <a:schemeClr val="tx1"/>
              </a:solidFill>
              <a:latin typeface="Times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950FEC-A633-C347-8AF8-D4B4834CE755}"/>
              </a:ext>
            </a:extLst>
          </p:cNvPr>
          <p:cNvSpPr/>
          <p:nvPr userDrawn="1"/>
        </p:nvSpPr>
        <p:spPr>
          <a:xfrm>
            <a:off x="4369843" y="5553964"/>
            <a:ext cx="28162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400" b="0" i="0" u="sng" kern="1200" dirty="0">
                <a:solidFill>
                  <a:schemeClr val="tx1"/>
                </a:solidFill>
                <a:effectLst/>
                <a:latin typeface="Times" pitchFamily="2" charset="0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Department of Computer Science</a:t>
            </a:r>
            <a:r>
              <a:rPr lang="en-US" sz="1400" b="0" i="0" u="sng" kern="1200" dirty="0">
                <a:solidFill>
                  <a:schemeClr val="tx1"/>
                </a:solidFill>
                <a:effectLst/>
                <a:latin typeface="Times" pitchFamily="2" charset="0"/>
                <a:ea typeface="+mn-ea"/>
                <a:cs typeface="+mn-cs"/>
              </a:rPr>
              <a:t> - </a:t>
            </a:r>
            <a:r>
              <a:rPr lang="en-US" sz="1400" b="0" i="0" u="sng" kern="1200" dirty="0">
                <a:solidFill>
                  <a:schemeClr val="tx1"/>
                </a:solidFill>
                <a:effectLst/>
                <a:latin typeface="Times" pitchFamily="2" charset="0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Clark University</a:t>
            </a:r>
            <a:endParaRPr lang="en-US" sz="1400" u="sng" dirty="0">
              <a:solidFill>
                <a:schemeClr val="tx1"/>
              </a:solidFill>
              <a:latin typeface="Times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D84325-7BFC-B947-802D-B62B0ABBA53D}"/>
              </a:ext>
            </a:extLst>
          </p:cNvPr>
          <p:cNvSpPr/>
          <p:nvPr userDrawn="1"/>
        </p:nvSpPr>
        <p:spPr>
          <a:xfrm>
            <a:off x="8798151" y="5563794"/>
            <a:ext cx="2831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400" b="0" i="0" u="sng" kern="1200" dirty="0">
                <a:solidFill>
                  <a:schemeClr val="tx1"/>
                </a:solidFill>
                <a:effectLst/>
                <a:latin typeface="Times" pitchFamily="2" charset="0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Department of Computer Science - Clark University</a:t>
            </a:r>
            <a:endParaRPr lang="en-US" sz="2000" u="sng" dirty="0">
              <a:solidFill>
                <a:schemeClr val="tx1"/>
              </a:solidFill>
              <a:latin typeface="Times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3AD828-5944-404C-8A36-0900068B1967}"/>
              </a:ext>
            </a:extLst>
          </p:cNvPr>
          <p:cNvSpPr/>
          <p:nvPr userDrawn="1"/>
        </p:nvSpPr>
        <p:spPr>
          <a:xfrm>
            <a:off x="130616" y="473528"/>
            <a:ext cx="95848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dirty="0">
                <a:latin typeface="Times" pitchFamily="2" charset="0"/>
              </a:rPr>
              <a:t>Our Faculty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B4B7883-4874-314C-A485-3A36A8B8F843}"/>
              </a:ext>
            </a:extLst>
          </p:cNvPr>
          <p:cNvSpPr/>
          <p:nvPr userDrawn="1"/>
        </p:nvSpPr>
        <p:spPr>
          <a:xfrm>
            <a:off x="1389871" y="1333853"/>
            <a:ext cx="70663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dirty="0">
                <a:latin typeface="Times" pitchFamily="2" charset="0"/>
              </a:rPr>
              <a:t>Department of Computer Science</a:t>
            </a:r>
          </a:p>
        </p:txBody>
      </p:sp>
    </p:spTree>
    <p:extLst>
      <p:ext uri="{BB962C8B-B14F-4D97-AF65-F5344CB8AC3E}">
        <p14:creationId xmlns:p14="http://schemas.microsoft.com/office/powerpoint/2010/main" val="2702968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file://localhost/Volumes/WorkDrive/___CLARK/___All_Jobs/__BRANDING/___2015/PPT/__BoT_PPT/__BoT_FINAL_PPT_Template_Art/__PPT_Linear_FOOTER_Band-01.png" TargetMode="External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file://localhost/Volumes/WorkDrive/___CLARK/___All_Jobs/__BRANDING/___2015/PPT/__BoT_PPT/__BoT_FINAL_PPT_Template_Art/__Corner_SEAL_gray_April6-01.png" TargetMode="External"/><Relationship Id="rId5" Type="http://schemas.openxmlformats.org/officeDocument/2006/relationships/image" Target="../media/image1.png"/><Relationship Id="rId10" Type="http://schemas.openxmlformats.org/officeDocument/2006/relationships/hyperlink" Target="https://cs.clarku.edu/" TargetMode="External"/><Relationship Id="rId4" Type="http://schemas.openxmlformats.org/officeDocument/2006/relationships/theme" Target="../theme/theme1.xml"/><Relationship Id="rId9" Type="http://schemas.openxmlformats.org/officeDocument/2006/relationships/hyperlink" Target="https://mathcs.clarku.ed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__Corner_SEAL_gray_April6-01.png" descr="/Volumes/WorkDrive/___CLARK/___All_Jobs/__BRANDING/___2015/PPT/__BoT_PPT/__BoT_FINAL_PPT_Template_Art/__Corner_SEAL_gray_April6-01.png">
            <a:extLst>
              <a:ext uri="{FF2B5EF4-FFF2-40B4-BE49-F238E27FC236}">
                <a16:creationId xmlns:a16="http://schemas.microsoft.com/office/drawing/2014/main" id="{D6666469-025A-C44F-89D1-44FBB99199AA}"/>
              </a:ext>
            </a:extLst>
          </p:cNvPr>
          <p:cNvPicPr>
            <a:picLocks noChangeAspect="1"/>
          </p:cNvPicPr>
          <p:nvPr userDrawn="1"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0"/>
            <a:ext cx="5638800" cy="1832206"/>
          </a:xfrm>
          <a:prstGeom prst="rect">
            <a:avLst/>
          </a:prstGeom>
        </p:spPr>
      </p:pic>
      <p:pic>
        <p:nvPicPr>
          <p:cNvPr id="8" name="__PPT_Linear_FOOTER_Band-01.png" descr="/Volumes/WorkDrive/___CLARK/___All_Jobs/__BRANDING/___2015/PPT/__BoT_PPT/__BoT_FINAL_PPT_Template_Art/__PPT_Linear_FOOTER_Band-01.png">
            <a:extLst>
              <a:ext uri="{FF2B5EF4-FFF2-40B4-BE49-F238E27FC236}">
                <a16:creationId xmlns:a16="http://schemas.microsoft.com/office/drawing/2014/main" id="{9EE0B8F0-98FA-8140-8947-7DB3DC566F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6" b="76300"/>
          <a:stretch>
            <a:fillRect/>
          </a:stretch>
        </p:blipFill>
        <p:spPr>
          <a:xfrm>
            <a:off x="0" y="6380369"/>
            <a:ext cx="12192000" cy="50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EE1B0D3-FDC2-164D-917E-3A9655B484B8}"/>
              </a:ext>
            </a:extLst>
          </p:cNvPr>
          <p:cNvSpPr/>
          <p:nvPr userDrawn="1"/>
        </p:nvSpPr>
        <p:spPr>
          <a:xfrm>
            <a:off x="10782241" y="6482502"/>
            <a:ext cx="14753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cs.clarku</a:t>
            </a:r>
            <a:r>
              <a:rPr lang="en-US" dirty="0">
                <a:solidFill>
                  <a:schemeClr val="bg1"/>
                </a:solidFill>
                <a:latin typeface="Times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</a:t>
            </a:r>
            <a:r>
              <a:rPr lang="en-US" dirty="0">
                <a:solidFill>
                  <a:schemeClr val="bg1"/>
                </a:solidFill>
                <a:latin typeface="Times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</a:t>
            </a:r>
            <a:endParaRPr lang="en-US" dirty="0">
              <a:solidFill>
                <a:schemeClr val="bg1"/>
              </a:solidFill>
              <a:latin typeface="Times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3369C3-37AC-0947-B39E-D166889B56DD}"/>
              </a:ext>
            </a:extLst>
          </p:cNvPr>
          <p:cNvSpPr/>
          <p:nvPr userDrawn="1"/>
        </p:nvSpPr>
        <p:spPr>
          <a:xfrm>
            <a:off x="10335105" y="6742217"/>
            <a:ext cx="1764792" cy="73152"/>
          </a:xfrm>
          <a:prstGeom prst="rect">
            <a:avLst/>
          </a:prstGeom>
          <a:solidFill>
            <a:srgbClr val="E51A2D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EF8C71B-153A-C441-8699-B59FC6A78400}"/>
              </a:ext>
            </a:extLst>
          </p:cNvPr>
          <p:cNvSpPr/>
          <p:nvPr userDrawn="1"/>
        </p:nvSpPr>
        <p:spPr>
          <a:xfrm>
            <a:off x="14379" y="6488668"/>
            <a:ext cx="67899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  <a:latin typeface="Times" pitchFamily="2" charset="0"/>
              </a:rPr>
              <a:t>Department of Computer Science</a:t>
            </a:r>
          </a:p>
        </p:txBody>
      </p:sp>
    </p:spTree>
    <p:extLst>
      <p:ext uri="{BB962C8B-B14F-4D97-AF65-F5344CB8AC3E}">
        <p14:creationId xmlns:p14="http://schemas.microsoft.com/office/powerpoint/2010/main" val="212241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cs.clarku.edu/~fgreen/home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cs.clarku.edu/~lhan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garyholness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cs.clarku.edu/~jmagee/index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athcs.clarku.edu/~shniu/index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eterstory.me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cs.clarku.edu/~cveghe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hyperlink" Target="http://mathcs.clarku.edu/~cveghes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6916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24286B-35C7-C94D-99C9-5CF5F21D5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777" y="2096867"/>
            <a:ext cx="4815069" cy="33783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itchFamily="2" charset="0"/>
              </a:rPr>
              <a:t>Professor of Practice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3634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" pitchFamily="2" charset="0"/>
              </a:rPr>
              <a:t>Ken </a:t>
            </a:r>
            <a:r>
              <a:rPr lang="en-US" sz="5400" dirty="0" err="1">
                <a:latin typeface="Times" pitchFamily="2" charset="0"/>
              </a:rPr>
              <a:t>Basye</a:t>
            </a:r>
            <a:endParaRPr lang="en-US" sz="5400" dirty="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DDE156-A541-5E4D-B1EF-E8ADC7076890}"/>
              </a:ext>
            </a:extLst>
          </p:cNvPr>
          <p:cNvSpPr/>
          <p:nvPr/>
        </p:nvSpPr>
        <p:spPr>
          <a:xfrm>
            <a:off x="5945531" y="3068026"/>
            <a:ext cx="49422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" pitchFamily="2" charset="0"/>
              </a:rPr>
              <a:t>Speech Recognition, Natural Language Processing,</a:t>
            </a:r>
          </a:p>
          <a:p>
            <a:r>
              <a:rPr lang="en-US" dirty="0">
                <a:latin typeface="Times" pitchFamily="2" charset="0"/>
              </a:rPr>
              <a:t>Machine Learning</a:t>
            </a:r>
            <a:endParaRPr lang="en-US" b="0" i="0" dirty="0">
              <a:effectLst/>
              <a:latin typeface="Times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188758-43A7-304C-B9F8-12AC4723DB60}"/>
              </a:ext>
            </a:extLst>
          </p:cNvPr>
          <p:cNvSpPr/>
          <p:nvPr/>
        </p:nvSpPr>
        <p:spPr>
          <a:xfrm>
            <a:off x="5945530" y="2483753"/>
            <a:ext cx="49422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" pitchFamily="2" charset="0"/>
              </a:rPr>
              <a:t>Fields of Interest:</a:t>
            </a:r>
            <a:endParaRPr lang="en-US" sz="2000" b="0" i="0" dirty="0">
              <a:effectLst/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177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itchFamily="2" charset="0"/>
              </a:rPr>
              <a:t>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3634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" pitchFamily="2" charset="0"/>
              </a:rPr>
              <a:t>Fred Green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2E038A-8433-B14A-9957-9E8AF55AEBB2}"/>
              </a:ext>
            </a:extLst>
          </p:cNvPr>
          <p:cNvSpPr txBox="1"/>
          <p:nvPr/>
        </p:nvSpPr>
        <p:spPr>
          <a:xfrm>
            <a:off x="6981463" y="5209694"/>
            <a:ext cx="2336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Times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Personal Website</a:t>
            </a:r>
            <a:endParaRPr lang="en-US" dirty="0">
              <a:latin typeface="Times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86ED98-6E39-9A41-A8E1-8C5E64F1CF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392" y="2194386"/>
            <a:ext cx="6239216" cy="329508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6981463" y="2778659"/>
            <a:ext cx="4942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" pitchFamily="2" charset="0"/>
              </a:rPr>
              <a:t>Theory of Computation, Circuit Complexity, Computational Complexity, Quantum Computation, Theoretical and Computational Physics</a:t>
            </a:r>
            <a:endParaRPr lang="en-US" b="0" i="0" dirty="0">
              <a:effectLst/>
              <a:latin typeface="Times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B8C3AC-81FA-E947-B667-59D5469DFE45}"/>
              </a:ext>
            </a:extLst>
          </p:cNvPr>
          <p:cNvSpPr/>
          <p:nvPr/>
        </p:nvSpPr>
        <p:spPr>
          <a:xfrm>
            <a:off x="6981462" y="2194386"/>
            <a:ext cx="49422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" pitchFamily="2" charset="0"/>
              </a:rPr>
              <a:t>Fields of Interest:</a:t>
            </a:r>
            <a:endParaRPr lang="en-US" sz="2000" b="0" i="0" dirty="0">
              <a:effectLst/>
              <a:latin typeface="Time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832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itchFamily="2" charset="0"/>
              </a:rPr>
              <a:t>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3634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" pitchFamily="2" charset="0"/>
              </a:rPr>
              <a:t>Li Han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2E038A-8433-B14A-9957-9E8AF55AEBB2}"/>
              </a:ext>
            </a:extLst>
          </p:cNvPr>
          <p:cNvSpPr txBox="1"/>
          <p:nvPr/>
        </p:nvSpPr>
        <p:spPr>
          <a:xfrm>
            <a:off x="5615650" y="5163396"/>
            <a:ext cx="2336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Personal Website</a:t>
            </a:r>
            <a:endParaRPr lang="en-US" dirty="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2782669"/>
            <a:ext cx="58085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" pitchFamily="2" charset="0"/>
              </a:rPr>
              <a:t>Data Science, Computational Science, Robotics</a:t>
            </a:r>
            <a:endParaRPr lang="en-US" b="0" i="0" dirty="0">
              <a:effectLst/>
              <a:latin typeface="Times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B8C3AC-81FA-E947-B667-59D5469DFE45}"/>
              </a:ext>
            </a:extLst>
          </p:cNvPr>
          <p:cNvSpPr/>
          <p:nvPr/>
        </p:nvSpPr>
        <p:spPr>
          <a:xfrm>
            <a:off x="5615650" y="2229111"/>
            <a:ext cx="49422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" pitchFamily="2" charset="0"/>
              </a:rPr>
              <a:t>Fields of Interest:</a:t>
            </a:r>
            <a:endParaRPr lang="en-US" sz="2000" b="0" i="0" dirty="0">
              <a:effectLst/>
              <a:latin typeface="Times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BEBE0F-6C79-C54B-84BF-BA2D2A906A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" t="17318" r="1054"/>
          <a:stretch/>
        </p:blipFill>
        <p:spPr>
          <a:xfrm>
            <a:off x="1367854" y="1898248"/>
            <a:ext cx="3701275" cy="412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35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itchFamily="2" charset="0"/>
              </a:rPr>
              <a:t>Associate 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4109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" pitchFamily="2" charset="0"/>
              </a:rPr>
              <a:t>Gary </a:t>
            </a:r>
            <a:r>
              <a:rPr lang="en-US" sz="5400" dirty="0" err="1">
                <a:latin typeface="Times" pitchFamily="2" charset="0"/>
              </a:rPr>
              <a:t>Holness</a:t>
            </a:r>
            <a:endParaRPr lang="en-US" sz="5400" dirty="0">
              <a:latin typeface="Time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2E038A-8433-B14A-9957-9E8AF55AEBB2}"/>
              </a:ext>
            </a:extLst>
          </p:cNvPr>
          <p:cNvSpPr txBox="1"/>
          <p:nvPr/>
        </p:nvSpPr>
        <p:spPr>
          <a:xfrm>
            <a:off x="5488327" y="5093947"/>
            <a:ext cx="2336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Personal Website</a:t>
            </a:r>
            <a:endParaRPr lang="en-US" dirty="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488327" y="2902006"/>
            <a:ext cx="65763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" pitchFamily="2" charset="0"/>
              </a:rPr>
              <a:t>Machine Learning,  Machine Perception, Distributed Systems, Robotics, Statistics, Intelligent Sensing, and Interdisciplinary Applications of Machine Learning,  Integration and Prototyping of Architectures and Systems in support of Machine Intelligence</a:t>
            </a:r>
            <a:endParaRPr lang="en-US" b="0" i="0" dirty="0">
              <a:effectLst/>
              <a:latin typeface="Times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B8C3AC-81FA-E947-B667-59D5469DFE45}"/>
              </a:ext>
            </a:extLst>
          </p:cNvPr>
          <p:cNvSpPr/>
          <p:nvPr/>
        </p:nvSpPr>
        <p:spPr>
          <a:xfrm>
            <a:off x="5488327" y="2445639"/>
            <a:ext cx="49422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" pitchFamily="2" charset="0"/>
              </a:rPr>
              <a:t>Fields of Interest:</a:t>
            </a:r>
            <a:endParaRPr lang="en-US" sz="2000" b="0" i="0" dirty="0">
              <a:effectLst/>
              <a:latin typeface="Times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FC1EDC-D54A-F241-847B-1EF0A8447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8723" y="2040370"/>
            <a:ext cx="3850438" cy="407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716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6805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itchFamily="2" charset="0"/>
              </a:rPr>
              <a:t>Associate Professor, Department Chair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4109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" pitchFamily="2" charset="0"/>
              </a:rPr>
              <a:t>John Magee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2E038A-8433-B14A-9957-9E8AF55AEBB2}"/>
              </a:ext>
            </a:extLst>
          </p:cNvPr>
          <p:cNvSpPr txBox="1"/>
          <p:nvPr/>
        </p:nvSpPr>
        <p:spPr>
          <a:xfrm>
            <a:off x="5615650" y="4943477"/>
            <a:ext cx="2336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Personal Website</a:t>
            </a:r>
            <a:endParaRPr lang="en-US" dirty="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2867286"/>
            <a:ext cx="65763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" pitchFamily="2" charset="0"/>
              </a:rPr>
              <a:t>Accessible Computing, Human-Computer Interaction (HCI), Computer Vision </a:t>
            </a:r>
            <a:endParaRPr lang="en-US" b="0" i="0" dirty="0">
              <a:effectLst/>
              <a:latin typeface="Times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B8C3AC-81FA-E947-B667-59D5469DFE45}"/>
              </a:ext>
            </a:extLst>
          </p:cNvPr>
          <p:cNvSpPr/>
          <p:nvPr/>
        </p:nvSpPr>
        <p:spPr>
          <a:xfrm>
            <a:off x="5615650" y="2410919"/>
            <a:ext cx="49422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" pitchFamily="2" charset="0"/>
              </a:rPr>
              <a:t>Fields of Interest:</a:t>
            </a:r>
            <a:endParaRPr lang="en-US" sz="2000" b="0" i="0" dirty="0">
              <a:effectLst/>
              <a:latin typeface="Times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20724E-7FC7-7A4A-9C6B-8B35106672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665" y="2017374"/>
            <a:ext cx="3960471" cy="386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050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itchFamily="2" charset="0"/>
              </a:rPr>
              <a:t>Assistant 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6" y="567159"/>
            <a:ext cx="41090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Times" pitchFamily="2" charset="0"/>
              </a:rPr>
              <a:t>Shuo</a:t>
            </a:r>
            <a:r>
              <a:rPr lang="en-US" sz="5400" dirty="0">
                <a:latin typeface="Times" pitchFamily="2" charset="0"/>
              </a:rPr>
              <a:t> </a:t>
            </a:r>
            <a:r>
              <a:rPr lang="en-US" sz="5400" dirty="0" err="1">
                <a:latin typeface="Times" pitchFamily="2" charset="0"/>
              </a:rPr>
              <a:t>Niu</a:t>
            </a:r>
            <a:endParaRPr lang="en-US" sz="5400" dirty="0">
              <a:latin typeface="Time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2E038A-8433-B14A-9957-9E8AF55AEBB2}"/>
              </a:ext>
            </a:extLst>
          </p:cNvPr>
          <p:cNvSpPr txBox="1"/>
          <p:nvPr/>
        </p:nvSpPr>
        <p:spPr>
          <a:xfrm>
            <a:off x="5615650" y="4943477"/>
            <a:ext cx="2336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Personal Website</a:t>
            </a:r>
            <a:endParaRPr lang="en-US" dirty="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2867286"/>
            <a:ext cx="65763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" pitchFamily="2" charset="0"/>
              </a:rPr>
              <a:t>Human Computer Interaction, Human-Centered Data Science, </a:t>
            </a:r>
          </a:p>
          <a:p>
            <a:r>
              <a:rPr lang="en-US" dirty="0">
                <a:latin typeface="Times" pitchFamily="2" charset="0"/>
              </a:rPr>
              <a:t>S</a:t>
            </a:r>
            <a:r>
              <a:rPr lang="en-US" dirty="0"/>
              <a:t>ocial Computing, Machine Learning, Natural Language Processing</a:t>
            </a:r>
          </a:p>
          <a:p>
            <a:endParaRPr lang="en-US" b="0" i="0" dirty="0">
              <a:effectLst/>
              <a:latin typeface="Times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B8C3AC-81FA-E947-B667-59D5469DFE45}"/>
              </a:ext>
            </a:extLst>
          </p:cNvPr>
          <p:cNvSpPr/>
          <p:nvPr/>
        </p:nvSpPr>
        <p:spPr>
          <a:xfrm>
            <a:off x="5615650" y="2410919"/>
            <a:ext cx="49422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" pitchFamily="2" charset="0"/>
              </a:rPr>
              <a:t>Fields of Interest:</a:t>
            </a:r>
            <a:endParaRPr lang="en-US" sz="2000" b="0" i="0" dirty="0">
              <a:effectLst/>
              <a:latin typeface="Times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D298BD1-911F-7B45-B831-694CA0F09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577" y="1977878"/>
            <a:ext cx="4018584" cy="420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463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itchFamily="2" charset="0"/>
              </a:rPr>
              <a:t>Assistant 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5" y="567159"/>
            <a:ext cx="5451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" pitchFamily="2" charset="0"/>
              </a:rPr>
              <a:t>Olufemi </a:t>
            </a:r>
            <a:r>
              <a:rPr lang="en-US" sz="5400" dirty="0" err="1">
                <a:latin typeface="Times" pitchFamily="2" charset="0"/>
              </a:rPr>
              <a:t>Odegbile</a:t>
            </a:r>
            <a:endParaRPr lang="en-US" sz="5400" dirty="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3098781"/>
            <a:ext cx="65763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" pitchFamily="2" charset="0"/>
              </a:rPr>
              <a:t>Network Security, Big Data, Network Traffic Measurement, </a:t>
            </a:r>
          </a:p>
          <a:p>
            <a:r>
              <a:rPr lang="en-US" dirty="0">
                <a:latin typeface="Times" pitchFamily="2" charset="0"/>
              </a:rPr>
              <a:t>Edge Computing, Internet of Things, and Machine Learning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B8C3AC-81FA-E947-B667-59D5469DFE45}"/>
              </a:ext>
            </a:extLst>
          </p:cNvPr>
          <p:cNvSpPr/>
          <p:nvPr/>
        </p:nvSpPr>
        <p:spPr>
          <a:xfrm>
            <a:off x="5615650" y="2642414"/>
            <a:ext cx="49422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" pitchFamily="2" charset="0"/>
              </a:rPr>
              <a:t>Fields of Interest:</a:t>
            </a:r>
            <a:endParaRPr lang="en-US" sz="2000" b="0" i="0" dirty="0">
              <a:effectLst/>
              <a:latin typeface="Times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EC72C2-EBC2-E344-AB35-E03C34004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672" y="1957236"/>
            <a:ext cx="4305785" cy="405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326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itchFamily="2" charset="0"/>
              </a:rPr>
              <a:t>Assistant Professor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5" y="567159"/>
            <a:ext cx="5451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Times" pitchFamily="2" charset="0"/>
              </a:rPr>
              <a:t>Peter Story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3098781"/>
            <a:ext cx="65763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" pitchFamily="2" charset="0"/>
              </a:rPr>
              <a:t>Privacy, Security, Nudging, Technology Adoption, </a:t>
            </a:r>
          </a:p>
          <a:p>
            <a:r>
              <a:rPr lang="en-US" dirty="0">
                <a:latin typeface="Times" pitchFamily="2" charset="0"/>
              </a:rPr>
              <a:t>Full Stack Development, Natural Language Processing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B8C3AC-81FA-E947-B667-59D5469DFE45}"/>
              </a:ext>
            </a:extLst>
          </p:cNvPr>
          <p:cNvSpPr/>
          <p:nvPr/>
        </p:nvSpPr>
        <p:spPr>
          <a:xfrm>
            <a:off x="5615650" y="2642414"/>
            <a:ext cx="49422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" pitchFamily="2" charset="0"/>
              </a:rPr>
              <a:t>Fields of Interest:</a:t>
            </a:r>
            <a:endParaRPr lang="en-US" sz="2000" b="0" i="0" dirty="0">
              <a:effectLst/>
              <a:latin typeface="Times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95B132-9B23-F94B-B23B-91B2921F9C6E}"/>
              </a:ext>
            </a:extLst>
          </p:cNvPr>
          <p:cNvSpPr txBox="1"/>
          <p:nvPr/>
        </p:nvSpPr>
        <p:spPr>
          <a:xfrm>
            <a:off x="5615650" y="4943477"/>
            <a:ext cx="2336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Personal Website</a:t>
            </a:r>
            <a:endParaRPr lang="en-US" dirty="0">
              <a:latin typeface="Times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DA1D2D-4F2D-B945-A5B4-A6831239EA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73" t="11451" r="6292"/>
          <a:stretch/>
        </p:blipFill>
        <p:spPr>
          <a:xfrm>
            <a:off x="1076445" y="1914008"/>
            <a:ext cx="4305784" cy="427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58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F1EF824-6941-E24E-A7C0-E0BC0015CBB4}"/>
              </a:ext>
            </a:extLst>
          </p:cNvPr>
          <p:cNvSpPr txBox="1"/>
          <p:nvPr/>
        </p:nvSpPr>
        <p:spPr>
          <a:xfrm>
            <a:off x="833376" y="1368528"/>
            <a:ext cx="43057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" pitchFamily="2" charset="0"/>
              </a:rPr>
              <a:t>Visiting Lecturer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0A912-03E5-B740-97F7-AA0CCEE0E961}"/>
              </a:ext>
            </a:extLst>
          </p:cNvPr>
          <p:cNvSpPr txBox="1"/>
          <p:nvPr/>
        </p:nvSpPr>
        <p:spPr>
          <a:xfrm>
            <a:off x="833375" y="567159"/>
            <a:ext cx="5451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>
                <a:latin typeface="Times" pitchFamily="2" charset="0"/>
              </a:rPr>
              <a:t>Catalin</a:t>
            </a:r>
            <a:r>
              <a:rPr lang="en-US" sz="5400" dirty="0">
                <a:latin typeface="Times" pitchFamily="2" charset="0"/>
              </a:rPr>
              <a:t> </a:t>
            </a:r>
            <a:r>
              <a:rPr lang="en-US" sz="5400" dirty="0" err="1">
                <a:latin typeface="Times" pitchFamily="2" charset="0"/>
              </a:rPr>
              <a:t>Veghes</a:t>
            </a:r>
            <a:endParaRPr lang="en-US" sz="5400" dirty="0">
              <a:latin typeface="Times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D18522-DEB1-D248-AC9A-7793D26285ED}"/>
              </a:ext>
            </a:extLst>
          </p:cNvPr>
          <p:cNvSpPr/>
          <p:nvPr/>
        </p:nvSpPr>
        <p:spPr>
          <a:xfrm>
            <a:off x="5615650" y="3098781"/>
            <a:ext cx="65763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" pitchFamily="2" charset="0"/>
              </a:rPr>
              <a:t>Software Engineering, Web Development, Machine Learning, </a:t>
            </a:r>
          </a:p>
          <a:p>
            <a:r>
              <a:rPr lang="en-US" dirty="0">
                <a:latin typeface="Times" pitchFamily="2" charset="0"/>
              </a:rPr>
              <a:t>Data Mining, Computer Networking, Cloud Computing, </a:t>
            </a:r>
          </a:p>
          <a:p>
            <a:r>
              <a:rPr lang="en-US" dirty="0">
                <a:latin typeface="Times" pitchFamily="2" charset="0"/>
              </a:rPr>
              <a:t>Network Security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B8C3AC-81FA-E947-B667-59D5469DFE45}"/>
              </a:ext>
            </a:extLst>
          </p:cNvPr>
          <p:cNvSpPr/>
          <p:nvPr/>
        </p:nvSpPr>
        <p:spPr>
          <a:xfrm>
            <a:off x="5615650" y="2642414"/>
            <a:ext cx="49422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" pitchFamily="2" charset="0"/>
              </a:rPr>
              <a:t>Fields of Interest:</a:t>
            </a:r>
            <a:endParaRPr lang="en-US" sz="2000" b="0" i="0" dirty="0">
              <a:effectLst/>
              <a:latin typeface="Times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95B132-9B23-F94B-B23B-91B2921F9C6E}"/>
              </a:ext>
            </a:extLst>
          </p:cNvPr>
          <p:cNvSpPr txBox="1"/>
          <p:nvPr/>
        </p:nvSpPr>
        <p:spPr>
          <a:xfrm>
            <a:off x="5615650" y="4943477"/>
            <a:ext cx="2336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Personal </a:t>
            </a:r>
            <a:r>
              <a:rPr lang="en-US" dirty="0">
                <a:latin typeface="Times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</a:t>
            </a:r>
            <a:endParaRPr lang="en-US" dirty="0">
              <a:latin typeface="Times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F93D83-5EF5-974A-B815-0037AF0BE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8845" y="1868872"/>
            <a:ext cx="3963177" cy="435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754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1100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19197</TotalTime>
  <Words>248</Words>
  <Application>Microsoft Macintosh PowerPoint</Application>
  <PresentationFormat>Widescreen</PresentationFormat>
  <Paragraphs>58</Paragraphs>
  <Slides>11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Rogerson, Jack</dc:creator>
  <cp:lastModifiedBy>Rogerson, Jack</cp:lastModifiedBy>
  <cp:revision>38</cp:revision>
  <dcterms:created xsi:type="dcterms:W3CDTF">2021-02-21T23:29:57Z</dcterms:created>
  <dcterms:modified xsi:type="dcterms:W3CDTF">2021-09-01T16:08:59Z</dcterms:modified>
</cp:coreProperties>
</file>