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1"/>
  </p:notesMasterIdLst>
  <p:handoutMasterIdLst>
    <p:handoutMasterId r:id="rId32"/>
  </p:handoutMasterIdLst>
  <p:sldIdLst>
    <p:sldId id="280" r:id="rId2"/>
    <p:sldId id="281" r:id="rId3"/>
    <p:sldId id="304" r:id="rId4"/>
    <p:sldId id="306" r:id="rId5"/>
    <p:sldId id="282" r:id="rId6"/>
    <p:sldId id="327" r:id="rId7"/>
    <p:sldId id="311" r:id="rId8"/>
    <p:sldId id="312" r:id="rId9"/>
    <p:sldId id="328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9" r:id="rId24"/>
    <p:sldId id="326" r:id="rId25"/>
    <p:sldId id="330" r:id="rId26"/>
    <p:sldId id="285" r:id="rId27"/>
    <p:sldId id="287" r:id="rId28"/>
    <p:sldId id="305" r:id="rId29"/>
    <p:sldId id="302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Helvetica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768" autoAdjust="0"/>
    <p:restoredTop sz="84590" autoAdjust="0"/>
  </p:normalViewPr>
  <p:slideViewPr>
    <p:cSldViewPr snapToGrid="0">
      <p:cViewPr varScale="1">
        <p:scale>
          <a:sx n="62" d="100"/>
          <a:sy n="62" d="100"/>
        </p:scale>
        <p:origin x="192" y="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6.xml"/><Relationship Id="rId2" Type="http://schemas.openxmlformats.org/officeDocument/2006/relationships/slide" Target="slides/slide5.xml"/><Relationship Id="rId1" Type="http://schemas.openxmlformats.org/officeDocument/2006/relationships/slide" Target="slides/slide2.xml"/><Relationship Id="rId5" Type="http://schemas.openxmlformats.org/officeDocument/2006/relationships/slide" Target="slides/slide29.xml"/><Relationship Id="rId4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58E11C02-5810-D245-887A-D916255D3E1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756CDD67-C360-6641-A714-38CEE4E4A81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CA36D89B-B36F-6843-ADE4-0F1DDB034E6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AD941F94-D61A-8C48-BC6F-10687C5650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7C85CBE-E045-AA43-ABCC-99153BF467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34B2E897-199E-E942-A264-072771DB157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4BC5BD52-DE82-2B44-B212-45767BA1EEF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9E483618-BD0A-D947-8E42-304648C02D6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2229" name="Rectangle 5">
            <a:extLst>
              <a:ext uri="{FF2B5EF4-FFF2-40B4-BE49-F238E27FC236}">
                <a16:creationId xmlns:a16="http://schemas.microsoft.com/office/drawing/2014/main" id="{5E81EADF-9AC0-D349-A607-B075F99B4A2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2230" name="Rectangle 6">
            <a:extLst>
              <a:ext uri="{FF2B5EF4-FFF2-40B4-BE49-F238E27FC236}">
                <a16:creationId xmlns:a16="http://schemas.microsoft.com/office/drawing/2014/main" id="{F44D5AD6-1CF7-664B-BC9F-7DB8F21625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2231" name="Rectangle 7">
            <a:extLst>
              <a:ext uri="{FF2B5EF4-FFF2-40B4-BE49-F238E27FC236}">
                <a16:creationId xmlns:a16="http://schemas.microsoft.com/office/drawing/2014/main" id="{967C85D3-A72B-3149-BBD5-DABB2E3DDB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AC5E65-AB83-D74B-888D-91A211386B7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8BAE7143-D155-DB43-9A35-A4E78C98CF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11C2899A-B631-7E4D-AF14-A63902A7D3C7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5420D19-5CE2-BE47-AB3C-FC6C4CF78C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7E29C3B3-3765-AD40-8242-312524910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127CEB92-FEC2-B240-827A-F169B73751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3AFCE681-9434-BD46-AF06-89041B51B2C8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C235C462-56EC-224B-A9C3-5E21FD4635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D4A3BD00-DDAB-B64A-B0F6-E287DFB752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z="23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F98B9A91-485A-2549-86A1-FEC5881CDB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2E716820-1594-794E-A2FC-AB6D0ED9703C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B1E4E0DD-1EA9-6641-8AA8-8C2B75C1CE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72718A23-5CBD-7240-9FAA-70B30D74F1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z="23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CC715018-8032-BB48-9FA0-634C33266B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246D2DA3-A73A-3147-9477-C312986E42C4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94C7689A-2CD1-C144-BBFD-6B83BCAF1E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A066161-8C5F-A441-8D02-82CDFF2644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B77C2130-3797-9040-9B78-DCB496A48C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96A9A8A0-700A-3849-BC47-DEBA4367A9C2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A8A77B57-B4BF-8444-AAD3-0A69F694E4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205E1397-1ED4-D04F-90D5-EA0C2837CE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EF2B8B49-7E35-1648-ACA4-BFC2F16EB6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A50EA0AE-72BB-DA4D-AE31-8383F40762FD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589714F0-7DFC-5B45-8385-60785CCA9E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02A67BC4-6A2D-474E-B8C4-C49A9CD74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04307F88-A965-C14C-93B5-3682AFB40A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012343EA-0E66-2F41-ACC3-C2D2C534894E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4C9B9DCC-84CC-E142-9A44-B454CEB4F8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7286F57B-BAA2-FF43-A872-23D853744E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22C59EC7-B339-CF46-956B-5802666553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A97D804A-B593-D74E-A098-7FD799EFA7C7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6E67FC2D-604D-8647-B9A8-0D7D06EC2B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48327021-4EEC-AD4E-A594-EBD01A79DA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z="23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8C4F8A6D-EAF6-5949-B5D8-044E35F67B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2DD85503-1744-4A4F-81B5-8E359F0CA5AD}" type="slidenum">
              <a:rPr lang="en-US" altLang="en-US" sz="1200"/>
              <a:pPr/>
              <a:t>21</a:t>
            </a:fld>
            <a:endParaRPr lang="en-US" altLang="en-US" sz="1200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9CDC8D1-585E-0845-8E9F-C16B56DC56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017AF711-F177-114A-A37B-CB3BA830CF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z="23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C1AA4C91-B5AE-0048-BA0D-2481F2A229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683732A4-B52D-6F47-B8D4-6011E6264BFD}" type="slidenum">
              <a:rPr lang="en-US" altLang="en-US" sz="1200"/>
              <a:pPr/>
              <a:t>22</a:t>
            </a:fld>
            <a:endParaRPr lang="en-US" altLang="en-US" sz="12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7A258F7F-950C-9B4C-A836-DB52D2001B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4EBF55DF-8E67-0D4D-B9E4-0C7226183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	DBMS organize data to make finding it efficient. Indexing makes it possible to find a record based on some unique attribute, called a </a:t>
            </a:r>
            <a:r>
              <a:rPr lang="en-US" altLang="en-US" sz="2300" dirty="0">
                <a:solidFill>
                  <a:srgbClr val="FFFF00"/>
                </a:solidFill>
                <a:latin typeface="Times New Roman" panose="02020603050405020304" pitchFamily="18" charset="0"/>
              </a:rPr>
              <a:t>key</a:t>
            </a:r>
            <a:r>
              <a:rPr lang="en-US" altLang="en-US" sz="2300" dirty="0">
                <a:latin typeface="Times New Roman" panose="02020603050405020304" pitchFamily="18" charset="0"/>
              </a:rPr>
              <a:t>. 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Example: looking up stocks by their </a:t>
            </a:r>
            <a:r>
              <a:rPr lang="en-US" altLang="en-US" sz="2300" dirty="0">
                <a:latin typeface="Courier New" panose="02070309020205020404" pitchFamily="49" charset="0"/>
              </a:rPr>
              <a:t>symbol</a:t>
            </a:r>
            <a:r>
              <a:rPr lang="en-US" altLang="en-US" sz="2300" dirty="0"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en-US" altLang="en-US" sz="23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	DBMS allows the user to interact with a logical representation of the data, without needing to know the details of the physical storage on disk.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Example: update the record for </a:t>
            </a:r>
            <a:r>
              <a:rPr lang="en-US" altLang="en-US" sz="2300" dirty="0">
                <a:latin typeface="Courier New" panose="02070309020205020404" pitchFamily="49" charset="0"/>
              </a:rPr>
              <a:t>symbol=‘FB’</a:t>
            </a:r>
            <a:r>
              <a:rPr lang="en-US" altLang="en-US" sz="2300" dirty="0"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en-US" altLang="en-US" sz="23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C1AA4C91-B5AE-0048-BA0D-2481F2A229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683732A4-B52D-6F47-B8D4-6011E6264BFD}" type="slidenum">
              <a:rPr lang="en-US" altLang="en-US" sz="1200"/>
              <a:pPr/>
              <a:t>23</a:t>
            </a:fld>
            <a:endParaRPr lang="en-US" altLang="en-US" sz="12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7A258F7F-950C-9B4C-A836-DB52D2001B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4EBF55DF-8E67-0D4D-B9E4-0C7226183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	DBMS organize data to make finding it efficient. Indexing makes it possible to find a record based on some unique attribute, called a </a:t>
            </a:r>
            <a:r>
              <a:rPr lang="en-US" altLang="en-US" sz="2300" dirty="0">
                <a:solidFill>
                  <a:srgbClr val="FFFF00"/>
                </a:solidFill>
                <a:latin typeface="Times New Roman" panose="02020603050405020304" pitchFamily="18" charset="0"/>
              </a:rPr>
              <a:t>key</a:t>
            </a:r>
            <a:r>
              <a:rPr lang="en-US" altLang="en-US" sz="2300" dirty="0">
                <a:latin typeface="Times New Roman" panose="02020603050405020304" pitchFamily="18" charset="0"/>
              </a:rPr>
              <a:t>. 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Example: looking up stocks by their </a:t>
            </a:r>
            <a:r>
              <a:rPr lang="en-US" altLang="en-US" sz="2300" dirty="0">
                <a:latin typeface="Courier New" panose="02070309020205020404" pitchFamily="49" charset="0"/>
              </a:rPr>
              <a:t>symbol</a:t>
            </a:r>
            <a:r>
              <a:rPr lang="en-US" altLang="en-US" sz="2300" dirty="0"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en-US" altLang="en-US" sz="23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	DBMS allows the user to interact with a logical representation of the data, without needing to know the details of the physical storage on disk.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Example: update the record for </a:t>
            </a:r>
            <a:r>
              <a:rPr lang="en-US" altLang="en-US" sz="2300" dirty="0">
                <a:latin typeface="Courier New" panose="02070309020205020404" pitchFamily="49" charset="0"/>
              </a:rPr>
              <a:t>symbol=‘FB’</a:t>
            </a:r>
            <a:r>
              <a:rPr lang="en-US" altLang="en-US" sz="2300" dirty="0"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en-US" altLang="en-US" sz="23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354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806C0120-394F-2749-91A1-C783484663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A7942A80-FB36-9E41-B8CB-516766F0D790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9288FEF4-D8F6-0D46-A876-B575DB650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AA94B716-A3C1-1740-8469-7D57B8A69F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</a:rPr>
              <a:t>Briefly review the syllabus</a:t>
            </a:r>
            <a:endParaRPr lang="el-GR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2A13693E-C653-8D48-962F-5E0D45C120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B811B9A7-7C80-4849-8B4C-4D3A2996C96E}" type="slidenum">
              <a:rPr lang="en-US" altLang="en-US" sz="1200"/>
              <a:pPr/>
              <a:t>24</a:t>
            </a:fld>
            <a:endParaRPr lang="en-US" altLang="en-US" sz="120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92D6A720-65F2-7548-9E58-C3331D02D7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4251517D-4516-0843-9DE4-0AB2942E59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z="23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37A2E1E4-BA5A-D447-AEB5-667F071E23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C5D04713-E3C1-C04D-8E6D-FF9444E2AC56}" type="slidenum">
              <a:rPr lang="en-US" altLang="en-US" sz="1200"/>
              <a:pPr/>
              <a:t>26</a:t>
            </a:fld>
            <a:endParaRPr lang="en-US" altLang="en-US" sz="1200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E5B9DFF6-ADC8-8041-BE93-5467E78446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B67FB8D4-8759-4F48-BD98-A21770251A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0BEF0945-2BBD-6348-85EC-EFD329DC10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4F3DA7AE-D249-1D43-93DA-78AE19061FCD}" type="slidenum">
              <a:rPr lang="en-US" altLang="en-US" sz="1200"/>
              <a:pPr/>
              <a:t>27</a:t>
            </a:fld>
            <a:endParaRPr lang="en-US" altLang="en-US" sz="120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3B5A6D10-4DBB-E04C-89BA-D4E98E08A1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E2C2D083-AE52-E94D-A009-6A66E5E88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Removed: </a:t>
            </a:r>
            <a:r>
              <a:rPr lang="en-US" altLang="en-US" dirty="0"/>
              <a:t>OLAP and Data Cube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C5E65-AB83-D74B-888D-91A211386B79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0607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DFC539C1-9E55-2E43-942C-DB5EEFAEA3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AE470B25-09FB-C342-9281-50D9BFBD969E}" type="slidenum">
              <a:rPr lang="en-US" altLang="en-US" sz="1200"/>
              <a:pPr/>
              <a:t>29</a:t>
            </a:fld>
            <a:endParaRPr lang="en-US" altLang="en-US" sz="12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18C68B2C-AEBD-2241-A286-3465B05EA5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6E8CE8C8-4F34-914D-B68A-5B235310E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Times New Roman" pitchFamily="16" charset="0"/>
                <a:ea typeface="+mn-ea"/>
                <a:cs typeface="+mn-cs"/>
              </a:rPr>
              <a:t>TODO Highlight the chapters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Times New Roman" pitchFamily="16" charset="0"/>
                <a:ea typeface="+mn-ea"/>
                <a:cs typeface="+mn-cs"/>
              </a:rPr>
              <a:t>we will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C5E65-AB83-D74B-888D-91A211386B7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6302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A9803AE5-09C3-4843-A5BA-628C321470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708D933F-783E-E249-8B2C-339688F73D2F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1156D340-6C49-C74E-B901-E4EE645A41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97FF0B86-7713-C949-B502-D3E7089A8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61C3FE07-F93B-3A40-8183-2FCC2E0986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E9D78222-B7DE-F54D-914F-058B4BDD9634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952CC1BF-74C7-0241-8E4E-EECA67E8FD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4D317EF3-532B-1542-AA4F-DA5162080A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</a:rPr>
              <a:t>These statistics are outdated. Now, Facebook has nearly 3 billion active users (monthly).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8B8B803C-1FA8-1243-A36D-310194FA30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0B12E0A8-0194-FD4B-9619-246A680E514A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7A2BE874-57EF-1B4E-B237-2A648DCC23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BF108038-5C6D-1945-9D45-864ABE3F4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aside: that platform is got them into trouble in the Cambridge Analytica scandal. CA’s app integrated w/ Facebook, and collected data from friends of users.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C5E65-AB83-D74B-888D-91A211386B7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7949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660AAE45-5311-1842-BA19-2AC91A1D8B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B8F3F7A1-63C2-194D-9B79-F4F84D75097A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5EE221C0-9C2A-AA41-BAAA-414B7C795D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FD62C80-C031-9C46-BFCC-ECAF9B3B95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AD12C8C4-AF16-4249-BE8A-6432FD799E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fld id="{70ACA6EF-859F-B143-8AF7-79E51FA67723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7727FD4C-BAE6-5E48-90F6-897A305313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solidFill>
            <a:srgbClr val="FFFFFF"/>
          </a:solidFill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E2FD10B-1E8F-344F-BA1B-751E1B38B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1300" dirty="0">
                <a:latin typeface="Times New Roman" panose="02020603050405020304" pitchFamily="18" charset="0"/>
              </a:rPr>
              <a:t>	Memory is used to store programs and other data that are currently in use.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Values stored in memory are read into the CPU to be operated on.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The results of operations performed by the CPU can be written back to memory.	</a:t>
            </a:r>
          </a:p>
          <a:p>
            <a:pPr lvl="1">
              <a:spcBef>
                <a:spcPct val="0"/>
              </a:spcBef>
            </a:pPr>
            <a:endParaRPr lang="en-US" altLang="en-US" sz="23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	Advantage of memory: short </a:t>
            </a:r>
            <a:r>
              <a:rPr lang="en-US" altLang="en-US" sz="2300" i="1" dirty="0">
                <a:latin typeface="Times New Roman" panose="02020603050405020304" pitchFamily="18" charset="0"/>
              </a:rPr>
              <a:t>access times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can be read from or written to in times that are measured in nanoseconds (10</a:t>
            </a:r>
            <a:r>
              <a:rPr lang="en-US" altLang="en-US" sz="2300" baseline="30000" dirty="0">
                <a:latin typeface="Times New Roman" panose="02020603050405020304" pitchFamily="18" charset="0"/>
              </a:rPr>
              <a:t>-9</a:t>
            </a:r>
            <a:r>
              <a:rPr lang="en-US" altLang="en-US" sz="2300" dirty="0">
                <a:latin typeface="Times New Roman" panose="02020603050405020304" pitchFamily="18" charset="0"/>
              </a:rPr>
              <a:t> sec) </a:t>
            </a:r>
          </a:p>
          <a:p>
            <a:pPr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	Disadvantages of memory: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relatively expensive</a:t>
            </a:r>
          </a:p>
          <a:p>
            <a:pPr lvl="1">
              <a:spcBef>
                <a:spcPct val="0"/>
              </a:spcBef>
            </a:pPr>
            <a:r>
              <a:rPr lang="en-US" altLang="en-US" sz="2300" dirty="0">
                <a:latin typeface="Times New Roman" panose="02020603050405020304" pitchFamily="18" charset="0"/>
              </a:rPr>
              <a:t>its contents are lost when the power is turned off!</a:t>
            </a:r>
          </a:p>
          <a:p>
            <a:pPr>
              <a:spcBef>
                <a:spcPct val="0"/>
              </a:spcBef>
            </a:pPr>
            <a:endParaRPr lang="en-US" altLang="en-US" sz="23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026">
            <a:extLst>
              <a:ext uri="{FF2B5EF4-FFF2-40B4-BE49-F238E27FC236}">
                <a16:creationId xmlns:a16="http://schemas.microsoft.com/office/drawing/2014/main" id="{3A61CB82-85FC-D74A-B065-5F384F41F240}"/>
              </a:ext>
            </a:extLst>
          </p:cNvPr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>
              <a:gd name="T0" fmla="*/ 2147483647 w 4128"/>
              <a:gd name="T1" fmla="*/ 2147483647 h 479"/>
              <a:gd name="T2" fmla="*/ 2147483647 w 4128"/>
              <a:gd name="T3" fmla="*/ 2147483647 h 479"/>
              <a:gd name="T4" fmla="*/ 2147483647 w 4128"/>
              <a:gd name="T5" fmla="*/ 2147483647 h 479"/>
              <a:gd name="T6" fmla="*/ 0 w 4128"/>
              <a:gd name="T7" fmla="*/ 2147483647 h 479"/>
              <a:gd name="T8" fmla="*/ 2147483647 w 4128"/>
              <a:gd name="T9" fmla="*/ 2147483647 h 4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0180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B8CDBDCD-AD00-B74C-9F1E-E6F19B77EB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742B195B-E131-8D45-AF32-52948EF8D3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1">
            <a:extLst>
              <a:ext uri="{FF2B5EF4-FFF2-40B4-BE49-F238E27FC236}">
                <a16:creationId xmlns:a16="http://schemas.microsoft.com/office/drawing/2014/main" id="{E223F1EC-2EE9-7A4D-9322-DB968C9487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anose="02020603050405020304" pitchFamily="18" charset="0"/>
              </a:defRPr>
            </a:lvl1pPr>
          </a:lstStyle>
          <a:p>
            <a:fld id="{2EE993D6-5F13-8F45-8307-5464B02FF9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3301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275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66675"/>
            <a:ext cx="20193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2450" y="66675"/>
            <a:ext cx="59055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1958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050060-27DB-AD41-954D-AF7DBC9F80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FD5E3-EFFD-7844-9978-D52137C36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439D2-3978-F84C-8F77-E53861A33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A704061-8C38-6740-BF7D-2B74500C52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45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198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727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114425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114425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028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3660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315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726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917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6929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A9AF47E-F018-DE4E-88B4-9A3522641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52400"/>
            <a:ext cx="9144000" cy="13144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4AA390E-89DE-FB45-8BA1-76E2806991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1114425"/>
            <a:ext cx="7848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Text Box 41">
            <a:extLst>
              <a:ext uri="{FF2B5EF4-FFF2-40B4-BE49-F238E27FC236}">
                <a16:creationId xmlns:a16="http://schemas.microsoft.com/office/drawing/2014/main" id="{9E1FC8F4-38E0-DA43-8D2E-A27DAE60F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513" y="6613525"/>
            <a:ext cx="444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000" b="1">
                <a:solidFill>
                  <a:schemeClr val="tx2"/>
                </a:solidFill>
              </a:rPr>
              <a:t>1.</a:t>
            </a:r>
            <a:fld id="{616E4F34-F1CE-CB4D-AA80-64CFCB652A6B}" type="slidenum">
              <a:rPr lang="en-US" altLang="en-US" sz="1000" b="1">
                <a:solidFill>
                  <a:schemeClr val="tx2"/>
                </a:solidFill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en-US" sz="1000" b="1">
              <a:solidFill>
                <a:schemeClr val="tx2"/>
              </a:solidFill>
            </a:endParaRPr>
          </a:p>
        </p:txBody>
      </p:sp>
      <p:sp>
        <p:nvSpPr>
          <p:cNvPr id="49194" name="Rectangle 42">
            <a:extLst>
              <a:ext uri="{FF2B5EF4-FFF2-40B4-BE49-F238E27FC236}">
                <a16:creationId xmlns:a16="http://schemas.microsoft.com/office/drawing/2014/main" id="{F7DDC988-0C18-2748-BD6F-DCDC723053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66675"/>
            <a:ext cx="807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90000"/>
        <a:buFont typeface="Monotype Sorts" pitchFamily="2" charset="2"/>
        <a:buChar char="n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Font typeface="Monotype Sorts" pitchFamily="2" charset="2"/>
        <a:buChar char="ù"/>
        <a:defRPr kumimoji="1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kumimoji="1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Char char="•"/>
        <a:defRPr kumimoji="1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Char char="•"/>
        <a:defRPr kumimoji="1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Char char="•"/>
        <a:defRPr kumimoji="1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Char char="•"/>
        <a:defRPr kumimoji="1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Char char="•"/>
        <a:defRPr kumimoji="1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Char char="•"/>
        <a:defRPr kumimoj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about#!/press/info.php?statistic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26">
            <a:extLst>
              <a:ext uri="{FF2B5EF4-FFF2-40B4-BE49-F238E27FC236}">
                <a16:creationId xmlns:a16="http://schemas.microsoft.com/office/drawing/2014/main" id="{CF998551-79D7-1E4C-804E-31232200D6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2140226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CS 220: Database Management and Systems Design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Introduction to Databases, part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>
            <a:extLst>
              <a:ext uri="{FF2B5EF4-FFF2-40B4-BE49-F238E27FC236}">
                <a16:creationId xmlns:a16="http://schemas.microsoft.com/office/drawing/2014/main" id="{899E2F89-0F0D-EA40-86C7-87182954E8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54E727-AE87-2B49-9781-25F1BCD29705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kumimoji="0" lang="en-US" altLang="en-US" sz="1600"/>
          </a:p>
        </p:txBody>
      </p:sp>
      <p:sp>
        <p:nvSpPr>
          <p:cNvPr id="687106" name="Rectangle 2">
            <a:extLst>
              <a:ext uri="{FF2B5EF4-FFF2-40B4-BE49-F238E27FC236}">
                <a16:creationId xmlns:a16="http://schemas.microsoft.com/office/drawing/2014/main" id="{D6E16813-A905-6043-A552-1F6E087E7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2450" y="371475"/>
            <a:ext cx="8077200" cy="609600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How does Facebook </a:t>
            </a:r>
            <a:br>
              <a:rPr lang="en-US" altLang="en-US" dirty="0"/>
            </a:br>
            <a:r>
              <a:rPr lang="en-US" altLang="en-US" dirty="0"/>
              <a:t>generate </a:t>
            </a:r>
            <a:r>
              <a:rPr lang="en-US" altLang="en-US" u="sng" dirty="0"/>
              <a:t>your</a:t>
            </a:r>
            <a:r>
              <a:rPr lang="en-US" altLang="en-US" dirty="0"/>
              <a:t> page?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C803FA79-8BA5-2942-8239-7BC6EA565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altLang="en-US" dirty="0"/>
          </a:p>
          <a:p>
            <a:pPr>
              <a:buFont typeface="Wingdings" pitchFamily="2" charset="2"/>
              <a:buNone/>
            </a:pPr>
            <a:r>
              <a:rPr lang="en-US" altLang="en-US" dirty="0"/>
              <a:t>Facebook is a data-driven application. </a:t>
            </a:r>
          </a:p>
          <a:p>
            <a:pPr>
              <a:buFont typeface="Wingdings" pitchFamily="2" charset="2"/>
              <a:buNone/>
            </a:pPr>
            <a:r>
              <a:rPr lang="en-US" altLang="en-US" dirty="0"/>
              <a:t>What kind of data?</a:t>
            </a:r>
          </a:p>
          <a:p>
            <a:pPr lvl="1"/>
            <a:r>
              <a:rPr lang="en-US" altLang="en-US" dirty="0"/>
              <a:t>Profiles, Status, Friends, Groups, Friends, Events, Photos, etc.</a:t>
            </a:r>
          </a:p>
          <a:p>
            <a:pPr lvl="1"/>
            <a:endParaRPr lang="en-US" altLang="en-US" dirty="0"/>
          </a:p>
          <a:p>
            <a:pPr>
              <a:buFont typeface="Wingdings" pitchFamily="2" charset="2"/>
              <a:buNone/>
            </a:pPr>
            <a:r>
              <a:rPr lang="en-US" altLang="en-US" dirty="0"/>
              <a:t>All of this data is stored in a database.</a:t>
            </a:r>
          </a:p>
          <a:p>
            <a:pPr>
              <a:buFont typeface="Wingdings" pitchFamily="2" charset="2"/>
              <a:buNone/>
            </a:pPr>
            <a:r>
              <a:rPr lang="en-US" altLang="en-US" i="1" dirty="0"/>
              <a:t>What’s a database?</a:t>
            </a:r>
            <a:endParaRPr lang="en-US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6">
            <a:extLst>
              <a:ext uri="{FF2B5EF4-FFF2-40B4-BE49-F238E27FC236}">
                <a16:creationId xmlns:a16="http://schemas.microsoft.com/office/drawing/2014/main" id="{D7BB1558-032B-8B4F-8527-18239153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F63A84F-D132-4A40-8C3B-457D801C1755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kumimoji="0" lang="en-US" altLang="en-US" sz="1600"/>
          </a:p>
        </p:txBody>
      </p:sp>
      <p:sp>
        <p:nvSpPr>
          <p:cNvPr id="689154" name="Rectangle 2">
            <a:extLst>
              <a:ext uri="{FF2B5EF4-FFF2-40B4-BE49-F238E27FC236}">
                <a16:creationId xmlns:a16="http://schemas.microsoft.com/office/drawing/2014/main" id="{256B07E6-5383-854E-8AC5-5BBCD8DCD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Storing Data: Memory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FAF417F4-045D-6D46-BCDB-AA2A7073E73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7056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400"/>
              <a:t>	Memory is used to store programs and other data that are currently in use.</a:t>
            </a:r>
          </a:p>
          <a:p>
            <a:pPr lvl="1"/>
            <a:r>
              <a:rPr lang="en-US" altLang="en-US"/>
              <a:t>LOAD, STOR operations	</a:t>
            </a:r>
          </a:p>
          <a:p>
            <a:pPr lvl="1"/>
            <a:endParaRPr lang="en-US" altLang="en-US"/>
          </a:p>
          <a:p>
            <a:pPr>
              <a:buFont typeface="Wingdings" pitchFamily="2" charset="2"/>
              <a:buNone/>
            </a:pPr>
            <a:r>
              <a:rPr lang="en-US" altLang="en-US"/>
              <a:t>	Advantage of memory: short </a:t>
            </a:r>
            <a:r>
              <a:rPr lang="en-US" altLang="en-US" i="1"/>
              <a:t>access times</a:t>
            </a:r>
          </a:p>
          <a:p>
            <a:pPr lvl="1"/>
            <a:r>
              <a:rPr lang="en-US" altLang="en-US"/>
              <a:t>Read/write times in nanoseconds (10</a:t>
            </a:r>
            <a:r>
              <a:rPr lang="en-US" altLang="en-US" baseline="30000"/>
              <a:t>-9</a:t>
            </a:r>
            <a:r>
              <a:rPr lang="en-US" altLang="en-US"/>
              <a:t> sec) </a:t>
            </a:r>
          </a:p>
          <a:p>
            <a:pPr>
              <a:buFont typeface="Wingdings" pitchFamily="2" charset="2"/>
              <a:buNone/>
            </a:pPr>
            <a:r>
              <a:rPr lang="en-US" altLang="en-US"/>
              <a:t>	Disadvantages of memory:</a:t>
            </a:r>
          </a:p>
          <a:p>
            <a:pPr lvl="1"/>
            <a:r>
              <a:rPr lang="en-US" altLang="en-US"/>
              <a:t>relatively expensive ($/byte)</a:t>
            </a:r>
          </a:p>
          <a:p>
            <a:pPr lvl="1"/>
            <a:r>
              <a:rPr lang="en-US" altLang="en-US"/>
              <a:t>“volatile”</a:t>
            </a:r>
          </a:p>
        </p:txBody>
      </p:sp>
      <p:pic>
        <p:nvPicPr>
          <p:cNvPr id="13317" name="Picture 4">
            <a:extLst>
              <a:ext uri="{FF2B5EF4-FFF2-40B4-BE49-F238E27FC236}">
                <a16:creationId xmlns:a16="http://schemas.microsoft.com/office/drawing/2014/main" id="{4665C7EB-1BFE-9C4D-AEB1-302DAE8623E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800" y="2438400"/>
            <a:ext cx="2051050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6">
            <a:extLst>
              <a:ext uri="{FF2B5EF4-FFF2-40B4-BE49-F238E27FC236}">
                <a16:creationId xmlns:a16="http://schemas.microsoft.com/office/drawing/2014/main" id="{C53CE6EA-A0E6-6B42-8ED9-FE93BBB63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4694A9-2A76-F743-B289-F68C701CC9FA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kumimoji="0" lang="en-US" altLang="en-US" sz="1600"/>
          </a:p>
        </p:txBody>
      </p:sp>
      <p:sp>
        <p:nvSpPr>
          <p:cNvPr id="691202" name="Rectangle 2">
            <a:extLst>
              <a:ext uri="{FF2B5EF4-FFF2-40B4-BE49-F238E27FC236}">
                <a16:creationId xmlns:a16="http://schemas.microsoft.com/office/drawing/2014/main" id="{5941914C-6A54-9C46-9CE8-CD87587C92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4000"/>
              <a:t>Storing Data: Secondary Storage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D79CFCAE-545D-8B42-802F-5B4E665CF6E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943600" cy="449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/>
              <a:t>	Secondary storage is used to store data for later use (examples: disks, CD, DVD).</a:t>
            </a:r>
          </a:p>
          <a:p>
            <a:pPr lvl="1"/>
            <a:r>
              <a:rPr lang="en-US" altLang="en-US" sz="2400"/>
              <a:t>Data is written from memory to disk.</a:t>
            </a:r>
          </a:p>
          <a:p>
            <a:pPr lvl="1"/>
            <a:r>
              <a:rPr lang="en-US" altLang="en-US" sz="2400"/>
              <a:t>When needed, data is read back into memory.</a:t>
            </a:r>
          </a:p>
        </p:txBody>
      </p:sp>
      <p:pic>
        <p:nvPicPr>
          <p:cNvPr id="14341" name="Picture 4">
            <a:extLst>
              <a:ext uri="{FF2B5EF4-FFF2-40B4-BE49-F238E27FC236}">
                <a16:creationId xmlns:a16="http://schemas.microsoft.com/office/drawing/2014/main" id="{BB5F9366-607C-BD4E-9BAB-B04E687923F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00" y="1600200"/>
            <a:ext cx="2109788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>
            <a:extLst>
              <a:ext uri="{FF2B5EF4-FFF2-40B4-BE49-F238E27FC236}">
                <a16:creationId xmlns:a16="http://schemas.microsoft.com/office/drawing/2014/main" id="{519A5E2F-6A44-2A47-9F29-B3BAF88B3B1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BA8D50F-DFFC-494E-A26C-1C33C0831EBF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kumimoji="0" lang="en-US" altLang="en-US" sz="1600"/>
          </a:p>
        </p:txBody>
      </p:sp>
      <p:sp>
        <p:nvSpPr>
          <p:cNvPr id="693250" name="Rectangle 1026">
            <a:extLst>
              <a:ext uri="{FF2B5EF4-FFF2-40B4-BE49-F238E27FC236}">
                <a16:creationId xmlns:a16="http://schemas.microsoft.com/office/drawing/2014/main" id="{CAF368F7-5C3A-CA45-84F2-243127CA98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Secondary Storage</a:t>
            </a:r>
          </a:p>
        </p:txBody>
      </p:sp>
      <p:sp>
        <p:nvSpPr>
          <p:cNvPr id="15364" name="Rectangle 1027">
            <a:extLst>
              <a:ext uri="{FF2B5EF4-FFF2-40B4-BE49-F238E27FC236}">
                <a16:creationId xmlns:a16="http://schemas.microsoft.com/office/drawing/2014/main" id="{E0F696C9-BCA2-8340-A326-CE4C859F03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/>
              <a:t>	Advantages of secondary storage: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relatively inexpensive ($/byte)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not “volatile”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/>
              <a:t>	Disadvantage of secondary storage: long access times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Read times in milliseconds (10</a:t>
            </a:r>
            <a:r>
              <a:rPr lang="en-US" altLang="en-US" sz="2000" baseline="30000"/>
              <a:t>-3</a:t>
            </a:r>
            <a:r>
              <a:rPr lang="en-US" altLang="en-US" sz="2000"/>
              <a:t> sec).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in 10 ms, a modern CPU can perform </a:t>
            </a:r>
            <a:r>
              <a:rPr lang="en-US" altLang="en-US" sz="2000">
                <a:solidFill>
                  <a:schemeClr val="tx2"/>
                </a:solidFill>
              </a:rPr>
              <a:t>millions of operations</a:t>
            </a:r>
            <a:r>
              <a:rPr lang="en-US" altLang="en-US" sz="2000"/>
              <a:t>!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2400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 i="1"/>
              <a:t>	</a:t>
            </a:r>
            <a:r>
              <a:rPr lang="en-US" altLang="en-US" sz="2800"/>
              <a:t>Thus, it's important to minimize the number of times that the disk is accessed.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6">
            <a:extLst>
              <a:ext uri="{FF2B5EF4-FFF2-40B4-BE49-F238E27FC236}">
                <a16:creationId xmlns:a16="http://schemas.microsoft.com/office/drawing/2014/main" id="{B70EC117-E639-3D4E-A6AB-758E76834A1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3D34CEF-9D55-6F46-9CC6-83989A0F28CD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kumimoji="0" lang="en-US" altLang="en-US" sz="1600"/>
          </a:p>
        </p:txBody>
      </p:sp>
      <p:sp>
        <p:nvSpPr>
          <p:cNvPr id="697346" name="Rectangle 2">
            <a:extLst>
              <a:ext uri="{FF2B5EF4-FFF2-40B4-BE49-F238E27FC236}">
                <a16:creationId xmlns:a16="http://schemas.microsoft.com/office/drawing/2014/main" id="{2BA3856C-3BB5-2F48-90EF-81A19B8B1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066800"/>
            <a:ext cx="7848600" cy="478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What info is on a Facebook profile page?</a:t>
            </a:r>
          </a:p>
          <a:p>
            <a:pPr>
              <a:defRPr/>
            </a:pPr>
            <a:endParaRPr lang="en-US" altLang="en-US" sz="28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endParaRPr lang="en-US" altLang="en-US" sz="28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endParaRPr lang="en-US" altLang="en-US" sz="28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endParaRPr lang="en-US" altLang="en-US" sz="28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endParaRPr lang="en-US" altLang="en-US" sz="28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endParaRPr lang="en-US" altLang="en-US" sz="28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r>
              <a:rPr lang="en-US" alt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 matter which page you view, it has these same elements…</a:t>
            </a:r>
          </a:p>
          <a:p>
            <a:pPr>
              <a:defRPr/>
            </a:pPr>
            <a:endParaRPr lang="en-US" altLang="en-US" sz="28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r>
              <a:rPr lang="en-US" alt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These data are stored in a database </a:t>
            </a:r>
            <a:r>
              <a:rPr lang="en-US" alt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table</a:t>
            </a:r>
            <a:r>
              <a:rPr lang="en-US" alt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.</a:t>
            </a:r>
          </a:p>
        </p:txBody>
      </p:sp>
      <p:sp>
        <p:nvSpPr>
          <p:cNvPr id="697347" name="Rectangle 3">
            <a:extLst>
              <a:ext uri="{FF2B5EF4-FFF2-40B4-BE49-F238E27FC236}">
                <a16:creationId xmlns:a16="http://schemas.microsoft.com/office/drawing/2014/main" id="{6AA530F7-1525-1343-ACDA-4C6F048821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Example: Facebook Profile</a:t>
            </a:r>
          </a:p>
        </p:txBody>
      </p:sp>
      <p:sp>
        <p:nvSpPr>
          <p:cNvPr id="697348" name="Rectangle 4">
            <a:extLst>
              <a:ext uri="{FF2B5EF4-FFF2-40B4-BE49-F238E27FC236}">
                <a16:creationId xmlns:a16="http://schemas.microsoft.com/office/drawing/2014/main" id="{9E585DC5-7AE4-824E-97F5-865F3DA3BEF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altLang="en-US" sz="2000"/>
          </a:p>
          <a:p>
            <a:r>
              <a:rPr lang="en-US" altLang="en-US" sz="2000"/>
              <a:t>First Name</a:t>
            </a:r>
          </a:p>
          <a:p>
            <a:r>
              <a:rPr lang="en-US" altLang="en-US" sz="2000"/>
              <a:t>Last Name</a:t>
            </a:r>
          </a:p>
          <a:p>
            <a:r>
              <a:rPr lang="en-US" altLang="en-US" sz="2000"/>
              <a:t>Email</a:t>
            </a:r>
          </a:p>
          <a:p>
            <a:r>
              <a:rPr lang="en-US" altLang="en-US" sz="2000"/>
              <a:t>Password</a:t>
            </a:r>
          </a:p>
          <a:p>
            <a:r>
              <a:rPr lang="en-US" altLang="en-US" sz="2000"/>
              <a:t>Birthday</a:t>
            </a:r>
          </a:p>
          <a:p>
            <a:r>
              <a:rPr lang="en-US" altLang="en-US" sz="2000"/>
              <a:t>About me</a:t>
            </a:r>
          </a:p>
        </p:txBody>
      </p:sp>
      <p:sp>
        <p:nvSpPr>
          <p:cNvPr id="697349" name="Rectangle 5">
            <a:extLst>
              <a:ext uri="{FF2B5EF4-FFF2-40B4-BE49-F238E27FC236}">
                <a16:creationId xmlns:a16="http://schemas.microsoft.com/office/drawing/2014/main" id="{2AAB0DD7-1426-EF43-94E1-98D682596B6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en-US" altLang="en-US" sz="2000"/>
          </a:p>
          <a:p>
            <a:r>
              <a:rPr lang="en-US" altLang="en-US" sz="2000"/>
              <a:t>Activities</a:t>
            </a:r>
          </a:p>
          <a:p>
            <a:r>
              <a:rPr lang="en-US" altLang="en-US" sz="2000"/>
              <a:t>Favorite Books</a:t>
            </a:r>
          </a:p>
          <a:p>
            <a:r>
              <a:rPr lang="en-US" altLang="en-US" sz="2000"/>
              <a:t>Favorite Movies</a:t>
            </a:r>
          </a:p>
          <a:p>
            <a:r>
              <a:rPr lang="en-US" altLang="en-US" sz="2000"/>
              <a:t>Favorite Music</a:t>
            </a:r>
          </a:p>
          <a:p>
            <a:r>
              <a:rPr lang="en-US" altLang="en-US" sz="2000"/>
              <a:t>Favorite Quotes</a:t>
            </a:r>
          </a:p>
          <a:p>
            <a:r>
              <a:rPr lang="en-US" altLang="en-US" sz="2000"/>
              <a:t>Favorite TV shows</a:t>
            </a:r>
            <a:endParaRPr lang="en-US" altLang="en-US"/>
          </a:p>
          <a:p>
            <a:pPr>
              <a:buFont typeface="Wingdings" pitchFamily="2" charset="2"/>
              <a:buNone/>
            </a:pP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7346" grpId="0" build="p"/>
      <p:bldP spid="697348" grpId="0" build="p"/>
      <p:bldP spid="69734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6C889FF3-D42B-F943-ADE6-479971EECD2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56BA99D-0E49-2442-88F5-E42C0306A7B8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kumimoji="0" lang="en-US" altLang="en-US" sz="1600"/>
          </a:p>
        </p:txBody>
      </p:sp>
      <p:sp>
        <p:nvSpPr>
          <p:cNvPr id="734210" name="Rectangle 2">
            <a:extLst>
              <a:ext uri="{FF2B5EF4-FFF2-40B4-BE49-F238E27FC236}">
                <a16:creationId xmlns:a16="http://schemas.microsoft.com/office/drawing/2014/main" id="{7D8A42B3-E97A-904C-8F0E-9ADE9A0A8F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What’s a Table?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5F763A65-5008-1D4E-B481-08A3D93A3E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	Each </a:t>
            </a:r>
            <a:r>
              <a:rPr lang="en-US" altLang="en-US" sz="2800" dirty="0">
                <a:solidFill>
                  <a:schemeClr val="tx2"/>
                </a:solidFill>
              </a:rPr>
              <a:t>table</a:t>
            </a:r>
            <a:r>
              <a:rPr lang="en-US" altLang="en-US" sz="2800" dirty="0">
                <a:solidFill>
                  <a:srgbClr val="FFFF00"/>
                </a:solidFill>
              </a:rPr>
              <a:t> </a:t>
            </a:r>
            <a:r>
              <a:rPr lang="en-US" altLang="en-US" sz="2800" dirty="0"/>
              <a:t>(sub-collection) is a collection of </a:t>
            </a:r>
            <a:r>
              <a:rPr lang="en-US" altLang="en-US" sz="2800" dirty="0">
                <a:solidFill>
                  <a:schemeClr val="tx2"/>
                </a:solidFill>
              </a:rPr>
              <a:t>records</a:t>
            </a:r>
            <a:r>
              <a:rPr lang="en-US" altLang="en-US" sz="2800" dirty="0"/>
              <a:t>, and each record contains </a:t>
            </a:r>
            <a:r>
              <a:rPr lang="en-US" altLang="en-US" sz="2800" dirty="0">
                <a:solidFill>
                  <a:schemeClr val="tx2"/>
                </a:solidFill>
              </a:rPr>
              <a:t>fields</a:t>
            </a:r>
            <a:r>
              <a:rPr lang="en-US" altLang="en-US" sz="2800" dirty="0"/>
              <a:t>. Example: a </a:t>
            </a:r>
            <a:r>
              <a:rPr lang="en-US" altLang="en-US" sz="2800" dirty="0">
                <a:latin typeface="Courier" pitchFamily="2" charset="0"/>
              </a:rPr>
              <a:t>profiles</a:t>
            </a:r>
            <a:r>
              <a:rPr lang="en-US" altLang="en-US" sz="2800" dirty="0"/>
              <a:t> table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	The </a:t>
            </a:r>
            <a:r>
              <a:rPr lang="en-US" altLang="en-US" sz="2800" dirty="0">
                <a:solidFill>
                  <a:schemeClr val="tx2"/>
                </a:solidFill>
              </a:rPr>
              <a:t>primary key </a:t>
            </a:r>
            <a:r>
              <a:rPr lang="en-US" altLang="en-US" sz="2800" dirty="0"/>
              <a:t>is a field which uniquely identifies one record within a table.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	Consider this URL: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/>
              <a:t>	</a:t>
            </a:r>
            <a:r>
              <a:rPr lang="en-US" altLang="en-US" dirty="0">
                <a:latin typeface="Courier New" panose="02070309020205020404" pitchFamily="49" charset="0"/>
              </a:rPr>
              <a:t>http://</a:t>
            </a:r>
            <a:r>
              <a:rPr lang="en-US" altLang="en-US" dirty="0" err="1">
                <a:latin typeface="Courier New" panose="02070309020205020404" pitchFamily="49" charset="0"/>
              </a:rPr>
              <a:t>www.facebook.com</a:t>
            </a:r>
            <a:r>
              <a:rPr lang="en-US" altLang="en-US" dirty="0">
                <a:latin typeface="Courier New" panose="02070309020205020404" pitchFamily="49" charset="0"/>
              </a:rPr>
              <a:t>/</a:t>
            </a:r>
            <a:r>
              <a:rPr lang="en-US" altLang="en-US" dirty="0" err="1">
                <a:latin typeface="Courier New" panose="02070309020205020404" pitchFamily="49" charset="0"/>
              </a:rPr>
              <a:t>profile.php?id</a:t>
            </a:r>
            <a:r>
              <a:rPr lang="en-US" altLang="en-US" dirty="0">
                <a:latin typeface="Courier New" panose="02070309020205020404" pitchFamily="49" charset="0"/>
              </a:rPr>
              <a:t>=125490994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pic>
        <p:nvPicPr>
          <p:cNvPr id="17413" name="Picture 5" descr="Screen shot 2010-03-14 at 8">
            <a:extLst>
              <a:ext uri="{FF2B5EF4-FFF2-40B4-BE49-F238E27FC236}">
                <a16:creationId xmlns:a16="http://schemas.microsoft.com/office/drawing/2014/main" id="{DCE688DF-B50A-474B-BBF5-D599D0C66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5450"/>
            <a:ext cx="914400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F7D4E959-B9C3-4649-9D8F-647360FBE47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96E4C4A-3AE9-F04E-B43D-8280F2B8C9CF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kumimoji="0" lang="en-US" altLang="en-US" sz="1600"/>
          </a:p>
        </p:txBody>
      </p:sp>
      <p:sp>
        <p:nvSpPr>
          <p:cNvPr id="701442" name="Rectangle 2">
            <a:extLst>
              <a:ext uri="{FF2B5EF4-FFF2-40B4-BE49-F238E27FC236}">
                <a16:creationId xmlns:a16="http://schemas.microsoft.com/office/drawing/2014/main" id="{5C56DC2B-9A8E-6B47-BEB6-44B68A842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Primary Key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056E8A4-7CA9-0842-A9D8-65FB1052E0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/>
              <a:t>	The Primary Key:</a:t>
            </a:r>
          </a:p>
          <a:p>
            <a:pPr lvl="1"/>
            <a:r>
              <a:rPr lang="en-US" altLang="en-US" dirty="0"/>
              <a:t>uniquely identifies a record within a table</a:t>
            </a:r>
          </a:p>
          <a:p>
            <a:pPr lvl="1"/>
            <a:r>
              <a:rPr lang="en-US" altLang="en-US" dirty="0"/>
              <a:t>is an ideal search key</a:t>
            </a:r>
          </a:p>
          <a:p>
            <a:pPr lvl="1"/>
            <a:r>
              <a:rPr lang="en-US" altLang="en-US" dirty="0"/>
              <a:t>is a way to create relationships between different tables</a:t>
            </a:r>
          </a:p>
          <a:p>
            <a:pPr lvl="1"/>
            <a:endParaRPr lang="en-US" altLang="en-US" dirty="0"/>
          </a:p>
          <a:p>
            <a:pPr>
              <a:buFont typeface="Wingdings" pitchFamily="2" charset="2"/>
              <a:buNone/>
            </a:pPr>
            <a:r>
              <a:rPr lang="en-US" altLang="en-US" dirty="0"/>
              <a:t>	Consider this URL again... </a:t>
            </a:r>
            <a:r>
              <a:rPr lang="en-US" altLang="en-US" dirty="0">
                <a:latin typeface="Courier New" panose="02070309020205020404" pitchFamily="49" charset="0"/>
              </a:rPr>
              <a:t>http://</a:t>
            </a:r>
            <a:r>
              <a:rPr lang="en-US" altLang="en-US" dirty="0" err="1">
                <a:latin typeface="Courier New" panose="02070309020205020404" pitchFamily="49" charset="0"/>
              </a:rPr>
              <a:t>www.facebook.com</a:t>
            </a:r>
            <a:r>
              <a:rPr lang="en-US" altLang="en-US" dirty="0">
                <a:latin typeface="Courier New" panose="02070309020205020404" pitchFamily="49" charset="0"/>
              </a:rPr>
              <a:t>/</a:t>
            </a:r>
            <a:r>
              <a:rPr lang="en-US" altLang="en-US" dirty="0" err="1">
                <a:latin typeface="Courier New" panose="02070309020205020404" pitchFamily="49" charset="0"/>
              </a:rPr>
              <a:t>profile.php?id</a:t>
            </a:r>
            <a:r>
              <a:rPr lang="en-US" altLang="en-US" dirty="0">
                <a:latin typeface="Courier New" panose="02070309020205020404" pitchFamily="49" charset="0"/>
              </a:rPr>
              <a:t>=125490994</a:t>
            </a:r>
            <a:endParaRPr lang="en-US" altLang="en-US" sz="2400" dirty="0">
              <a:latin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6A0CCA2F-2D79-8944-8C71-1AD66163E4C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9689AD-2AA0-DE4F-AADC-BA2E500481E7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kumimoji="0" lang="en-US" altLang="en-US" sz="1600"/>
          </a:p>
        </p:txBody>
      </p:sp>
      <p:sp>
        <p:nvSpPr>
          <p:cNvPr id="703490" name="Rectangle 2">
            <a:extLst>
              <a:ext uri="{FF2B5EF4-FFF2-40B4-BE49-F238E27FC236}">
                <a16:creationId xmlns:a16="http://schemas.microsoft.com/office/drawing/2014/main" id="{39BD8DF7-32D4-EF4F-A3D0-A68E8CEDF5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Example: Status Updates</a:t>
            </a:r>
          </a:p>
        </p:txBody>
      </p:sp>
      <p:sp>
        <p:nvSpPr>
          <p:cNvPr id="703491" name="Rectangle 3">
            <a:extLst>
              <a:ext uri="{FF2B5EF4-FFF2-40B4-BE49-F238E27FC236}">
                <a16:creationId xmlns:a16="http://schemas.microsoft.com/office/drawing/2014/main" id="{569F4C60-48AD-9641-8D49-06E969D532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/>
              <a:t>	Not all data fits neatly into the </a:t>
            </a:r>
            <a:r>
              <a:rPr lang="en-US" altLang="en-US">
                <a:latin typeface="Courier New" panose="02070309020205020404" pitchFamily="49" charset="0"/>
              </a:rPr>
              <a:t>profile</a:t>
            </a:r>
            <a:r>
              <a:rPr lang="en-US" altLang="en-US"/>
              <a:t> table. Consider status updates…</a:t>
            </a:r>
          </a:p>
          <a:p>
            <a:pPr>
              <a:buFont typeface="Wingdings" pitchFamily="2" charset="2"/>
              <a:buNone/>
            </a:pPr>
            <a:endParaRPr lang="en-US" altLang="en-US"/>
          </a:p>
          <a:p>
            <a:pPr>
              <a:buFont typeface="Wingdings" pitchFamily="2" charset="2"/>
              <a:buNone/>
            </a:pPr>
            <a:endParaRPr lang="en-US" altLang="en-US"/>
          </a:p>
          <a:p>
            <a:pPr>
              <a:buFont typeface="Wingdings" pitchFamily="2" charset="2"/>
              <a:buNone/>
            </a:pPr>
            <a:r>
              <a:rPr lang="en-US" altLang="en-US"/>
              <a:t>	A separate </a:t>
            </a:r>
            <a:r>
              <a:rPr lang="en-US" altLang="en-US">
                <a:latin typeface="Courier New" panose="02070309020205020404" pitchFamily="49" charset="0"/>
              </a:rPr>
              <a:t>Status</a:t>
            </a:r>
            <a:r>
              <a:rPr lang="en-US" altLang="en-US"/>
              <a:t> table tracks all status updates for all users. </a:t>
            </a:r>
          </a:p>
          <a:p>
            <a:pPr>
              <a:buFont typeface="Wingdings" pitchFamily="2" charset="2"/>
              <a:buNone/>
            </a:pPr>
            <a:r>
              <a:rPr lang="en-US" altLang="en-US"/>
              <a:t>	What fields does it need?</a:t>
            </a:r>
          </a:p>
          <a:p>
            <a:pPr lvl="1"/>
            <a:r>
              <a:rPr lang="en-US" altLang="en-US">
                <a:latin typeface="Courier New" panose="02070309020205020404" pitchFamily="49" charset="0"/>
              </a:rPr>
              <a:t>timestamp, userid, status</a:t>
            </a:r>
          </a:p>
        </p:txBody>
      </p:sp>
      <p:pic>
        <p:nvPicPr>
          <p:cNvPr id="703492" name="Picture 4" descr="Picture 2">
            <a:extLst>
              <a:ext uri="{FF2B5EF4-FFF2-40B4-BE49-F238E27FC236}">
                <a16:creationId xmlns:a16="http://schemas.microsoft.com/office/drawing/2014/main" id="{07D868FE-BCC6-6042-BF2F-42523B0C1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25" y="1789113"/>
            <a:ext cx="54752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349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>
            <a:extLst>
              <a:ext uri="{FF2B5EF4-FFF2-40B4-BE49-F238E27FC236}">
                <a16:creationId xmlns:a16="http://schemas.microsoft.com/office/drawing/2014/main" id="{F1E6D80F-BD8E-8243-8153-A88E7E33B8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82423E-4019-A44A-915A-AE28978A7E10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kumimoji="0" lang="en-US" altLang="en-US" sz="1600"/>
          </a:p>
        </p:txBody>
      </p:sp>
      <p:sp>
        <p:nvSpPr>
          <p:cNvPr id="735234" name="Rectangle 2">
            <a:extLst>
              <a:ext uri="{FF2B5EF4-FFF2-40B4-BE49-F238E27FC236}">
                <a16:creationId xmlns:a16="http://schemas.microsoft.com/office/drawing/2014/main" id="{8AF27BD8-7E81-BB42-BA90-BDA7A27C85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Example: Status Table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253B6952-0FFA-3E43-A013-BF59261385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/>
              <a:t>	Each status message is related to exactly one profile by the </a:t>
            </a:r>
            <a:r>
              <a:rPr lang="en-US" altLang="en-US" sz="2800">
                <a:solidFill>
                  <a:schemeClr val="tx2"/>
                </a:solidFill>
              </a:rPr>
              <a:t>foreign key </a:t>
            </a:r>
            <a:r>
              <a:rPr lang="en-US" altLang="en-US" sz="2800"/>
              <a:t>(the field called ‘id’).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/>
              <a:t>	These ids are called a </a:t>
            </a:r>
            <a:r>
              <a:rPr lang="en-US" altLang="en-US" sz="2800">
                <a:solidFill>
                  <a:schemeClr val="tx2"/>
                </a:solidFill>
              </a:rPr>
              <a:t>foreign key</a:t>
            </a:r>
            <a:r>
              <a:rPr lang="en-US" altLang="en-US" sz="2800"/>
              <a:t>, because they are primary keys in another table.</a:t>
            </a:r>
          </a:p>
        </p:txBody>
      </p:sp>
      <p:pic>
        <p:nvPicPr>
          <p:cNvPr id="20485" name="Picture 4" descr="Screen shot 2010-03-14 at 8">
            <a:extLst>
              <a:ext uri="{FF2B5EF4-FFF2-40B4-BE49-F238E27FC236}">
                <a16:creationId xmlns:a16="http://schemas.microsoft.com/office/drawing/2014/main" id="{ACC1FDE9-1059-6043-9DCB-206779E64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91440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44002FB2-7870-4A4E-BAE6-F397D82885C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7250259-7FB8-A34B-BC05-CA963486A707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kumimoji="0" lang="en-US" altLang="en-US" sz="1600"/>
          </a:p>
        </p:txBody>
      </p:sp>
      <p:sp>
        <p:nvSpPr>
          <p:cNvPr id="705538" name="Rectangle 2">
            <a:extLst>
              <a:ext uri="{FF2B5EF4-FFF2-40B4-BE49-F238E27FC236}">
                <a16:creationId xmlns:a16="http://schemas.microsoft.com/office/drawing/2014/main" id="{F1E3D87E-296C-2640-BC45-612FBE05F2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Example: Friends</a:t>
            </a:r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9A323A6-B27C-3143-89CB-70C680B5DE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6248400" cy="4419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/>
              <a:t>	The Facebook “friend” </a:t>
            </a:r>
            <a:r>
              <a:rPr lang="en-US" altLang="en-US" sz="2800">
                <a:solidFill>
                  <a:schemeClr val="tx2"/>
                </a:solidFill>
              </a:rPr>
              <a:t>relationship </a:t>
            </a:r>
            <a:r>
              <a:rPr lang="en-US" altLang="en-US" sz="2800"/>
              <a:t>is created by an entry in a </a:t>
            </a:r>
            <a:r>
              <a:rPr lang="en-US" altLang="en-US" sz="2800">
                <a:latin typeface="Courier New" panose="02070309020205020404" pitchFamily="49" charset="0"/>
              </a:rPr>
              <a:t>friend</a:t>
            </a:r>
            <a:r>
              <a:rPr lang="en-US" altLang="en-US" sz="2800"/>
              <a:t> table.</a:t>
            </a:r>
          </a:p>
          <a:p>
            <a:pPr>
              <a:buFont typeface="Wingdings" pitchFamily="2" charset="2"/>
              <a:buNone/>
            </a:pPr>
            <a:r>
              <a:rPr lang="en-US" altLang="en-US" sz="2800"/>
              <a:t>	Each record has two user ids:</a:t>
            </a:r>
          </a:p>
          <a:p>
            <a:pPr>
              <a:buFont typeface="Wingdings" pitchFamily="2" charset="2"/>
              <a:buNone/>
            </a:pPr>
            <a:endParaRPr lang="en-US" altLang="en-US" sz="2800"/>
          </a:p>
          <a:p>
            <a:pPr>
              <a:buFont typeface="Wingdings" pitchFamily="2" charset="2"/>
              <a:buNone/>
            </a:pPr>
            <a:r>
              <a:rPr lang="en-US" altLang="en-US" sz="2800"/>
              <a:t>	These ids are called a </a:t>
            </a:r>
            <a:r>
              <a:rPr lang="en-US" altLang="en-US" sz="2800">
                <a:solidFill>
                  <a:schemeClr val="tx2"/>
                </a:solidFill>
              </a:rPr>
              <a:t>foreign keys</a:t>
            </a:r>
            <a:r>
              <a:rPr lang="en-US" altLang="en-US" sz="2800"/>
              <a:t>, because they are primary keys in another table.</a:t>
            </a:r>
          </a:p>
          <a:p>
            <a:pPr>
              <a:buFont typeface="Wingdings" pitchFamily="2" charset="2"/>
              <a:buNone/>
            </a:pPr>
            <a:endParaRPr lang="en-US" altLang="en-US" sz="2800"/>
          </a:p>
        </p:txBody>
      </p:sp>
      <p:pic>
        <p:nvPicPr>
          <p:cNvPr id="21509" name="Picture 5" descr="Screen shot 2010-03-14 at 8">
            <a:extLst>
              <a:ext uri="{FF2B5EF4-FFF2-40B4-BE49-F238E27FC236}">
                <a16:creationId xmlns:a16="http://schemas.microsoft.com/office/drawing/2014/main" id="{02AB61B0-2B8B-164C-AAE9-A31C55E8A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752600"/>
            <a:ext cx="795338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26">
            <a:extLst>
              <a:ext uri="{FF2B5EF4-FFF2-40B4-BE49-F238E27FC236}">
                <a16:creationId xmlns:a16="http://schemas.microsoft.com/office/drawing/2014/main" id="{B9B12C61-FAFB-3C4F-85E9-B2D71A8F7D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About the course – Administrivia</a:t>
            </a:r>
          </a:p>
        </p:txBody>
      </p:sp>
      <p:sp>
        <p:nvSpPr>
          <p:cNvPr id="5123" name="Rectangle 1027">
            <a:extLst>
              <a:ext uri="{FF2B5EF4-FFF2-40B4-BE49-F238E27FC236}">
                <a16:creationId xmlns:a16="http://schemas.microsoft.com/office/drawing/2014/main" id="{4BEFED44-3ADA-C744-BF1C-0A684A718C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8638" y="1260475"/>
            <a:ext cx="7848600" cy="4876800"/>
          </a:xfrm>
        </p:spPr>
        <p:txBody>
          <a:bodyPr/>
          <a:lstStyle/>
          <a:p>
            <a:r>
              <a:rPr lang="en-US" altLang="en-US" sz="2400" dirty="0"/>
              <a:t>Instructor:</a:t>
            </a:r>
          </a:p>
          <a:p>
            <a:pPr lvl="1"/>
            <a:r>
              <a:rPr lang="en-US" altLang="en-US" sz="2000" dirty="0"/>
              <a:t>Peter Story</a:t>
            </a:r>
          </a:p>
          <a:p>
            <a:pPr lvl="1"/>
            <a:r>
              <a:rPr lang="en-US" altLang="en-US" sz="2000" dirty="0"/>
              <a:t>Happy to answer emails, meet before/after class, etc.</a:t>
            </a:r>
          </a:p>
          <a:p>
            <a:pPr lvl="1"/>
            <a:r>
              <a:rPr lang="en-US" altLang="en-US" sz="2000" dirty="0"/>
              <a:t>Office hours: 1pm-3pm on Fridays, location TBD</a:t>
            </a:r>
          </a:p>
          <a:p>
            <a:r>
              <a:rPr lang="en-US" altLang="en-US" sz="2400" dirty="0"/>
              <a:t>Website:</a:t>
            </a:r>
          </a:p>
          <a:p>
            <a:pPr lvl="2">
              <a:buFont typeface="Wingdings" pitchFamily="2" charset="2"/>
              <a:buNone/>
            </a:pPr>
            <a:r>
              <a:rPr lang="en-US" altLang="en-US" sz="2000" dirty="0"/>
              <a:t>- Check frequently! </a:t>
            </a:r>
          </a:p>
          <a:p>
            <a:pPr lvl="2">
              <a:buFont typeface="Wingdings" pitchFamily="2" charset="2"/>
              <a:buNone/>
            </a:pPr>
            <a:r>
              <a:rPr lang="en-US" altLang="en-US" sz="2000" dirty="0"/>
              <a:t>- Syllabus, schedule, assignments, readings, …</a:t>
            </a:r>
          </a:p>
          <a:p>
            <a:pPr lvl="2">
              <a:buFont typeface="Wingdings" pitchFamily="2" charset="2"/>
              <a:buNone/>
            </a:pPr>
            <a:r>
              <a:rPr lang="en-US" altLang="en-US" sz="2000" dirty="0"/>
              <a:t>- Lecture slides</a:t>
            </a:r>
          </a:p>
          <a:p>
            <a:pPr lvl="2">
              <a:buFont typeface="Wingdings" pitchFamily="2" charset="2"/>
              <a:buNone/>
            </a:pPr>
            <a:endParaRPr lang="en-US" altLang="en-US" sz="2000" dirty="0"/>
          </a:p>
          <a:p>
            <a:pPr>
              <a:buFont typeface="Wingdings" pitchFamily="2" charset="2"/>
              <a:buNone/>
            </a:pPr>
            <a:r>
              <a:rPr lang="en-US" altLang="en-US" sz="2400" dirty="0"/>
              <a:t>Course design was adapted from material by </a:t>
            </a:r>
            <a:r>
              <a:rPr lang="en-US" altLang="en-US" sz="2400" dirty="0" err="1"/>
              <a:t>Zhenguang</a:t>
            </a:r>
            <a:r>
              <a:rPr lang="en-US" altLang="en-US" sz="2400" dirty="0"/>
              <a:t> Gao and George </a:t>
            </a:r>
            <a:r>
              <a:rPr lang="en-US" altLang="en-US" sz="2400" dirty="0" err="1"/>
              <a:t>Kollios</a:t>
            </a:r>
            <a:br>
              <a:rPr lang="en-US" altLang="en-US" dirty="0"/>
            </a:br>
            <a:r>
              <a:rPr lang="en-US" altLang="en-US" dirty="0"/>
              <a:t>(and John and Tricia Magee)</a:t>
            </a:r>
            <a:endParaRPr lang="en-US" altLang="en-US" sz="2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FD76CDB7-C767-FA4A-9B06-A6F2B6BCF3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A1C0B4-2FAA-2C49-B050-1E4553F3948D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kumimoji="0" lang="en-US" altLang="en-US" sz="1600"/>
          </a:p>
        </p:txBody>
      </p:sp>
      <p:sp>
        <p:nvSpPr>
          <p:cNvPr id="611330" name="Rectangle 2">
            <a:extLst>
              <a:ext uri="{FF2B5EF4-FFF2-40B4-BE49-F238E27FC236}">
                <a16:creationId xmlns:a16="http://schemas.microsoft.com/office/drawing/2014/main" id="{85FF76A7-AB2E-D048-83CD-D860671916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Databases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4AEFD738-9555-1146-B402-22590578E6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/>
              <a:t>	A </a:t>
            </a:r>
            <a:r>
              <a:rPr lang="en-US" altLang="en-US" sz="2800">
                <a:solidFill>
                  <a:schemeClr val="tx2"/>
                </a:solidFill>
              </a:rPr>
              <a:t>database</a:t>
            </a:r>
            <a:r>
              <a:rPr lang="en-US" altLang="en-US" sz="2800">
                <a:solidFill>
                  <a:srgbClr val="FFFF00"/>
                </a:solidFill>
              </a:rPr>
              <a:t> </a:t>
            </a:r>
            <a:r>
              <a:rPr lang="en-US" altLang="en-US" sz="2800"/>
              <a:t>is: 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a collection of data stored in a way to enable quick access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organized into related sub-collections called </a:t>
            </a:r>
            <a:r>
              <a:rPr lang="en-US" altLang="en-US" sz="2400">
                <a:solidFill>
                  <a:schemeClr val="tx2"/>
                </a:solidFill>
              </a:rPr>
              <a:t>tables</a:t>
            </a:r>
            <a:r>
              <a:rPr lang="en-US" altLang="en-US" sz="240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/>
              <a:t>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/>
              <a:t>	Example: a mini facebook database: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A </a:t>
            </a:r>
            <a:r>
              <a:rPr lang="en-US" altLang="en-US">
                <a:latin typeface="Courier New" panose="02070309020205020404" pitchFamily="49" charset="0"/>
              </a:rPr>
              <a:t>profiles</a:t>
            </a:r>
            <a:r>
              <a:rPr lang="en-US" altLang="en-US"/>
              <a:t> table has records of each user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A </a:t>
            </a:r>
            <a:r>
              <a:rPr lang="en-US" altLang="en-US">
                <a:latin typeface="Courier New" panose="02070309020205020404" pitchFamily="49" charset="0"/>
              </a:rPr>
              <a:t>status</a:t>
            </a:r>
            <a:r>
              <a:rPr lang="en-US" altLang="en-US"/>
              <a:t> table has records of status messages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A </a:t>
            </a:r>
            <a:r>
              <a:rPr lang="en-US" altLang="en-US">
                <a:latin typeface="Courier New" panose="02070309020205020404" pitchFamily="49" charset="0"/>
              </a:rPr>
              <a:t>friends</a:t>
            </a:r>
            <a:r>
              <a:rPr lang="en-US" altLang="en-US"/>
              <a:t> table has records friend relationships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/>
              <a:t>	Each table (sub-collection) is organized by </a:t>
            </a:r>
            <a:r>
              <a:rPr lang="en-US" altLang="en-US" sz="2800">
                <a:solidFill>
                  <a:schemeClr val="tx2"/>
                </a:solidFill>
              </a:rPr>
              <a:t>records</a:t>
            </a:r>
            <a:r>
              <a:rPr lang="en-US" altLang="en-US" sz="2800"/>
              <a:t>, and each record contains </a:t>
            </a:r>
            <a:r>
              <a:rPr lang="en-US" altLang="en-US" sz="2800">
                <a:solidFill>
                  <a:schemeClr val="tx2"/>
                </a:solidFill>
              </a:rPr>
              <a:t>fields</a:t>
            </a:r>
            <a:r>
              <a:rPr lang="en-US" altLang="en-US" sz="280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>
            <a:extLst>
              <a:ext uri="{FF2B5EF4-FFF2-40B4-BE49-F238E27FC236}">
                <a16:creationId xmlns:a16="http://schemas.microsoft.com/office/drawing/2014/main" id="{C280B46A-6081-134E-B5E5-072E5FB8BB5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C3D31B-3108-2347-A19A-B366CC80BAA4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kumimoji="0" lang="en-US" altLang="en-US" sz="1600"/>
          </a:p>
        </p:txBody>
      </p:sp>
      <p:sp>
        <p:nvSpPr>
          <p:cNvPr id="614402" name="Rectangle 2">
            <a:extLst>
              <a:ext uri="{FF2B5EF4-FFF2-40B4-BE49-F238E27FC236}">
                <a16:creationId xmlns:a16="http://schemas.microsoft.com/office/drawing/2014/main" id="{BC5C94AD-DFD3-574E-8CD7-7C05D8FB92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Database Management Systems</a:t>
            </a:r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id="{B72B15E8-2FAE-9F4A-8520-83699CB03A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4876800"/>
            <a:ext cx="3810000" cy="1624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614406" name="Rectangle 6">
            <a:extLst>
              <a:ext uri="{FF2B5EF4-FFF2-40B4-BE49-F238E27FC236}">
                <a16:creationId xmlns:a16="http://schemas.microsoft.com/office/drawing/2014/main" id="{752C15FB-86B5-1349-A459-E25057E7D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95400"/>
            <a:ext cx="82296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altLang="en-US" sz="2800" dirty="0"/>
              <a:t>A database is a collection of data (not software).</a:t>
            </a:r>
          </a:p>
          <a:p>
            <a:pPr>
              <a:buFont typeface="Wingdings" pitchFamily="2" charset="2"/>
              <a:buNone/>
              <a:defRPr/>
            </a:pPr>
            <a:r>
              <a:rPr lang="en-US" altLang="en-US" sz="2800" dirty="0"/>
              <a:t>A </a:t>
            </a:r>
            <a:r>
              <a:rPr lang="en-US" altLang="en-US" sz="2800" dirty="0">
                <a:solidFill>
                  <a:srgbClr val="FFFF00"/>
                </a:solidFill>
              </a:rPr>
              <a:t>database management system</a:t>
            </a:r>
            <a:r>
              <a:rPr lang="en-US" altLang="en-US" sz="2800" dirty="0"/>
              <a:t> (DBMS) is the software which manages a database.</a:t>
            </a:r>
          </a:p>
          <a:p>
            <a:pPr>
              <a:buFont typeface="Wingdings" pitchFamily="2" charset="2"/>
              <a:buNone/>
              <a:defRPr/>
            </a:pPr>
            <a:endParaRPr lang="en-US" altLang="en-US" sz="2800" dirty="0"/>
          </a:p>
          <a:p>
            <a:pPr>
              <a:buFont typeface="Wingdings" pitchFamily="2" charset="2"/>
              <a:buNone/>
              <a:defRPr/>
            </a:pPr>
            <a:r>
              <a:rPr lang="en-US" altLang="en-US" sz="2800" dirty="0"/>
              <a:t>Functions of a DBMS:</a:t>
            </a:r>
          </a:p>
          <a:p>
            <a:pPr lvl="1">
              <a:defRPr/>
            </a:pPr>
            <a:r>
              <a:rPr lang="en-US" altLang="en-US" sz="2400" dirty="0"/>
              <a:t>Efficient storage and access</a:t>
            </a:r>
          </a:p>
          <a:p>
            <a:pPr lvl="1">
              <a:defRPr/>
            </a:pPr>
            <a:r>
              <a:rPr lang="en-US" altLang="en-US" sz="2400" dirty="0"/>
              <a:t>Providing a logical view of data (tables, records)</a:t>
            </a:r>
          </a:p>
          <a:p>
            <a:pPr lvl="1">
              <a:defRPr/>
            </a:pPr>
            <a:r>
              <a:rPr lang="en-US" altLang="en-US" sz="2400" dirty="0"/>
              <a:t>Query processing</a:t>
            </a:r>
          </a:p>
          <a:p>
            <a:pPr lvl="1">
              <a:defRPr/>
            </a:pPr>
            <a:r>
              <a:rPr lang="en-US" altLang="en-US" sz="2400" dirty="0"/>
              <a:t>Transaction management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37E7989F-22AA-174A-8FC7-DE786F3421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340D41B-2BD3-0049-BEE5-5D311978E5CF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kumimoji="0" lang="en-US" altLang="en-US" sz="1600"/>
          </a:p>
        </p:txBody>
      </p:sp>
      <p:sp>
        <p:nvSpPr>
          <p:cNvPr id="615426" name="Rectangle 2">
            <a:extLst>
              <a:ext uri="{FF2B5EF4-FFF2-40B4-BE49-F238E27FC236}">
                <a16:creationId xmlns:a16="http://schemas.microsoft.com/office/drawing/2014/main" id="{E12B8281-FBA5-0740-B096-8C50030665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Function: Efficient Storage and Access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A5457D04-F120-C649-B2ED-894B99CD3D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/>
              <a:t>	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chemeClr val="tx2"/>
                </a:solidFill>
              </a:rPr>
              <a:t>Indexing </a:t>
            </a:r>
            <a:r>
              <a:rPr lang="en-US" altLang="en-US" dirty="0"/>
              <a:t>enables efficiently locating a record based on some unique attribute, called a </a:t>
            </a:r>
            <a:r>
              <a:rPr lang="en-US" altLang="en-US" dirty="0">
                <a:solidFill>
                  <a:schemeClr val="tx2"/>
                </a:solidFill>
              </a:rPr>
              <a:t>key</a:t>
            </a:r>
            <a:r>
              <a:rPr lang="en-US" altLang="en-US" dirty="0"/>
              <a:t>. </a:t>
            </a:r>
          </a:p>
          <a:p>
            <a:pPr lvl="1"/>
            <a:r>
              <a:rPr lang="en-US" altLang="en-US" dirty="0"/>
              <a:t>Example: looking up stocks by their </a:t>
            </a:r>
            <a:r>
              <a:rPr lang="en-US" altLang="en-US" dirty="0">
                <a:latin typeface="Courier New" panose="02070309020205020404" pitchFamily="49" charset="0"/>
              </a:rPr>
              <a:t>symbol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Example: update the record for </a:t>
            </a:r>
            <a:r>
              <a:rPr lang="en-US" altLang="en-US" dirty="0">
                <a:latin typeface="Courier New" panose="02070309020205020404" pitchFamily="49" charset="0"/>
              </a:rPr>
              <a:t>symbol=‘FB’</a:t>
            </a:r>
          </a:p>
          <a:p>
            <a:pPr marL="0" indent="0">
              <a:buNone/>
            </a:pPr>
            <a:endParaRPr lang="en-US" altLang="en-US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dirty="0"/>
              <a:t>A hash index can make these operations O(n)</a:t>
            </a:r>
          </a:p>
          <a:p>
            <a:pPr marL="0" indent="0">
              <a:buNone/>
            </a:pPr>
            <a:r>
              <a:rPr lang="en-US" altLang="en-US" dirty="0"/>
              <a:t>A b-tree index can make these operations O(log n)</a:t>
            </a:r>
            <a:endParaRPr lang="en-US" altLang="en-US" dirty="0">
              <a:latin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37E7989F-22AA-174A-8FC7-DE786F3421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340D41B-2BD3-0049-BEE5-5D311978E5CF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kumimoji="0" lang="en-US" altLang="en-US" sz="1600"/>
          </a:p>
        </p:txBody>
      </p:sp>
      <p:sp>
        <p:nvSpPr>
          <p:cNvPr id="615426" name="Rectangle 2">
            <a:extLst>
              <a:ext uri="{FF2B5EF4-FFF2-40B4-BE49-F238E27FC236}">
                <a16:creationId xmlns:a16="http://schemas.microsoft.com/office/drawing/2014/main" id="{E12B8281-FBA5-0740-B096-8C50030665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Function: Logical View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A5457D04-F120-C649-B2ED-894B99CD3D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Abstraction – Representing the data as tables and rows, so programmers (usually) don’t need to think about how the data is physically stored on disk (e.g., in which files?)</a:t>
            </a:r>
            <a:endParaRPr lang="en-US" altLang="en-US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940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>
            <a:extLst>
              <a:ext uri="{FF2B5EF4-FFF2-40B4-BE49-F238E27FC236}">
                <a16:creationId xmlns:a16="http://schemas.microsoft.com/office/drawing/2014/main" id="{156E78D5-22F2-6E4A-8AA7-D502D501EC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0E3E26C-FFC6-E040-BD96-E350C8F3D169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kumimoji="0" lang="en-US" altLang="en-US" sz="1600"/>
          </a:p>
        </p:txBody>
      </p:sp>
      <p:sp>
        <p:nvSpPr>
          <p:cNvPr id="618498" name="Rectangle 2">
            <a:extLst>
              <a:ext uri="{FF2B5EF4-FFF2-40B4-BE49-F238E27FC236}">
                <a16:creationId xmlns:a16="http://schemas.microsoft.com/office/drawing/2014/main" id="{F93D8B5F-8B59-7C41-88AD-CD5DC03D8E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Function: Query Processing</a:t>
            </a:r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536D12A7-F71A-9C4E-97BD-8E816FC94D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/>
              <a:t>	A </a:t>
            </a:r>
            <a:r>
              <a:rPr lang="en-US" altLang="en-US" dirty="0">
                <a:solidFill>
                  <a:schemeClr val="tx2"/>
                </a:solidFill>
              </a:rPr>
              <a:t>query language </a:t>
            </a:r>
            <a:r>
              <a:rPr lang="en-US" altLang="en-US" dirty="0"/>
              <a:t>is used to access and modify the data.</a:t>
            </a:r>
          </a:p>
          <a:p>
            <a:pPr>
              <a:buFont typeface="Wingdings" pitchFamily="2" charset="2"/>
              <a:buNone/>
            </a:pPr>
            <a:endParaRPr lang="en-US" altLang="en-US" dirty="0"/>
          </a:p>
          <a:p>
            <a:pPr>
              <a:buFont typeface="Wingdings" pitchFamily="2" charset="2"/>
              <a:buNone/>
            </a:pPr>
            <a:r>
              <a:rPr lang="en-US" altLang="en-US" dirty="0"/>
              <a:t>	</a:t>
            </a:r>
            <a:r>
              <a:rPr lang="en-US" altLang="en-US" dirty="0">
                <a:solidFill>
                  <a:schemeClr val="tx2"/>
                </a:solidFill>
              </a:rPr>
              <a:t>SQL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/>
              <a:t>(Structured Query Language) is the standard for relational databases. 	</a:t>
            </a:r>
          </a:p>
          <a:p>
            <a:pPr algn="ctr">
              <a:buFont typeface="Wingdings" pitchFamily="2" charset="2"/>
              <a:buNone/>
            </a:pPr>
            <a:r>
              <a:rPr lang="en-US" altLang="en-US" sz="2800" dirty="0"/>
              <a:t>Many different database vendors support SQL:</a:t>
            </a:r>
          </a:p>
          <a:p>
            <a:pPr lvl="1"/>
            <a:r>
              <a:rPr lang="en-US" altLang="en-US" sz="2400" dirty="0"/>
              <a:t>Oracle, Sybase, IBM DB2, MS SQL Server, MS Access</a:t>
            </a:r>
          </a:p>
          <a:p>
            <a:pPr lvl="1"/>
            <a:r>
              <a:rPr lang="en-US" altLang="en-US" sz="2400" dirty="0"/>
              <a:t>PostgreSQL, MySQL, SQLite (free/open-source)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564CA-8E60-3241-8EA3-B3D531EB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Function: Transaction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11294-E451-EF44-A229-E3B029394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“ACID” properties:</a:t>
            </a:r>
          </a:p>
          <a:p>
            <a:pPr lvl="1"/>
            <a:r>
              <a:rPr lang="en-US" dirty="0"/>
              <a:t>Atomicity</a:t>
            </a:r>
          </a:p>
          <a:p>
            <a:pPr lvl="2"/>
            <a:r>
              <a:rPr lang="en-US" dirty="0"/>
              <a:t>All of a transaction must be completed, or none of it</a:t>
            </a:r>
          </a:p>
          <a:p>
            <a:pPr lvl="1"/>
            <a:r>
              <a:rPr lang="en-US" dirty="0"/>
              <a:t>Consistency (Correctness)</a:t>
            </a:r>
          </a:p>
          <a:p>
            <a:pPr lvl="2"/>
            <a:r>
              <a:rPr lang="en-US" dirty="0"/>
              <a:t>Don’t allow the database to enter a corrupted state</a:t>
            </a:r>
          </a:p>
          <a:p>
            <a:pPr lvl="1"/>
            <a:r>
              <a:rPr lang="en-US" dirty="0"/>
              <a:t>Isolation</a:t>
            </a:r>
          </a:p>
          <a:p>
            <a:pPr lvl="2"/>
            <a:r>
              <a:rPr lang="en-US" dirty="0"/>
              <a:t>Concurrently executed transactions must have the same effects as sequentially executed transactions (since databases usually have multiple users)</a:t>
            </a:r>
          </a:p>
          <a:p>
            <a:pPr lvl="1"/>
            <a:r>
              <a:rPr lang="en-US" dirty="0"/>
              <a:t>Durability</a:t>
            </a:r>
          </a:p>
          <a:p>
            <a:pPr lvl="2"/>
            <a:r>
              <a:rPr lang="en-US" dirty="0"/>
              <a:t>After a transaction completes, it should persist even if the power fails, etc.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452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DE018352-A3E2-6C45-9BC1-9A7EDD7F3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What is a Database System?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A1A497F-66C7-704D-8E8C-1C28F0B08D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/>
              <a:t>Database: </a:t>
            </a:r>
          </a:p>
          <a:p>
            <a:pPr>
              <a:buFont typeface="Monotype Sorts" pitchFamily="2" charset="2"/>
              <a:buNone/>
            </a:pPr>
            <a:r>
              <a:rPr lang="en-US" altLang="en-US" sz="2400"/>
              <a:t>		A very large collection of related data</a:t>
            </a:r>
          </a:p>
          <a:p>
            <a:r>
              <a:rPr lang="en-US" altLang="en-US" sz="2400"/>
              <a:t>Models a real world </a:t>
            </a:r>
            <a:r>
              <a:rPr lang="en-US" altLang="en-US" sz="2400" u="sng"/>
              <a:t>enterprise</a:t>
            </a:r>
            <a:r>
              <a:rPr lang="en-US" altLang="en-US" sz="2400"/>
              <a:t>: </a:t>
            </a:r>
          </a:p>
          <a:p>
            <a:pPr lvl="1"/>
            <a:r>
              <a:rPr lang="en-US" altLang="en-US" sz="2000"/>
              <a:t>Entities (e.g., teams, games / students, courses)</a:t>
            </a:r>
          </a:p>
          <a:p>
            <a:pPr lvl="1"/>
            <a:r>
              <a:rPr lang="en-US" altLang="en-US" sz="2000"/>
              <a:t>Relationships (e.g., The Celtics are playing in the Final!)</a:t>
            </a:r>
          </a:p>
          <a:p>
            <a:pPr lvl="1"/>
            <a:r>
              <a:rPr lang="en-US" altLang="en-US" sz="2000"/>
              <a:t>Even active components (e.g. “business logic”)</a:t>
            </a:r>
          </a:p>
          <a:p>
            <a:r>
              <a:rPr lang="en-US" altLang="en-US" sz="2400"/>
              <a:t>DBMS: A software package/system that can be used to store, manage and retrieve data form databases</a:t>
            </a:r>
          </a:p>
          <a:p>
            <a:r>
              <a:rPr lang="en-US" altLang="en-US" sz="2400"/>
              <a:t>Database System: DBMS+data (+ applications)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FF2F3C8F-E115-DB40-ADCE-C840B28F18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Why Study Databases?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49B9E48-CF4B-354F-8387-4C74C19CA3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1325" y="1971675"/>
            <a:ext cx="8428038" cy="3206750"/>
          </a:xfrm>
        </p:spPr>
        <p:txBody>
          <a:bodyPr/>
          <a:lstStyle/>
          <a:p>
            <a:r>
              <a:rPr lang="en-US" altLang="en-US" sz="2400"/>
              <a:t>Shift from </a:t>
            </a:r>
            <a:r>
              <a:rPr lang="en-US" altLang="en-US" sz="2400" u="sng"/>
              <a:t>computation</a:t>
            </a:r>
            <a:r>
              <a:rPr lang="en-US" altLang="en-US" sz="2400"/>
              <a:t> to </a:t>
            </a:r>
            <a:r>
              <a:rPr lang="en-US" altLang="en-US" sz="2400" u="sng"/>
              <a:t>information</a:t>
            </a:r>
          </a:p>
          <a:p>
            <a:pPr lvl="1"/>
            <a:r>
              <a:rPr lang="en-US" altLang="en-US" sz="2000"/>
              <a:t>Always true for corporate computing</a:t>
            </a:r>
          </a:p>
          <a:p>
            <a:pPr lvl="1"/>
            <a:r>
              <a:rPr lang="en-US" altLang="en-US" sz="2000"/>
              <a:t>More and more true in the scientific world </a:t>
            </a:r>
          </a:p>
          <a:p>
            <a:pPr lvl="1"/>
            <a:r>
              <a:rPr lang="en-US" altLang="en-US" sz="2000"/>
              <a:t>and of course, Web</a:t>
            </a:r>
          </a:p>
          <a:p>
            <a:pPr lvl="1"/>
            <a:r>
              <a:rPr lang="en-US" altLang="en-US" sz="2000"/>
              <a:t>New trend: social media generate ever increasing amount of data</a:t>
            </a:r>
          </a:p>
          <a:p>
            <a:r>
              <a:rPr lang="en-US" altLang="en-US" sz="2400"/>
              <a:t>DBMS encompasses much of CS in a practical discipline</a:t>
            </a:r>
          </a:p>
          <a:p>
            <a:pPr lvl="1"/>
            <a:r>
              <a:rPr lang="en-US" altLang="en-US" sz="2000"/>
              <a:t>OS, languages, theory, AI, logic</a:t>
            </a:r>
          </a:p>
          <a:p>
            <a:pPr>
              <a:buFont typeface="Monotype Sorts" pitchFamily="2" charset="2"/>
              <a:buNone/>
            </a:pPr>
            <a:endParaRPr lang="en-US" altLang="en-US" sz="2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3654A2FA-250A-3645-A955-79EEE04F5C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Advanced Topics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A26C4F17-B3D0-7142-A33D-523FAF7BD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Data Analytics is an important domain</a:t>
            </a:r>
          </a:p>
          <a:p>
            <a:pPr lvl="1"/>
            <a:r>
              <a:rPr lang="en-US" altLang="en-US" dirty="0"/>
              <a:t>Given large amount of data in the database, how can you use them to help you take business decisions?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Cluster based data analytics:</a:t>
            </a:r>
          </a:p>
          <a:p>
            <a:pPr lvl="1"/>
            <a:r>
              <a:rPr lang="en-US" altLang="en-US" dirty="0"/>
              <a:t>Map-Reduce, shared nothing DBs</a:t>
            </a:r>
          </a:p>
          <a:p>
            <a:endParaRPr lang="en-US" altLang="en-US" dirty="0"/>
          </a:p>
          <a:p>
            <a:r>
              <a:rPr lang="en-US" altLang="en-US" dirty="0"/>
              <a:t>Main memory databases (NVRAM)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22C2081C-8FD1-0041-B06D-2CE7FFAEAA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Outline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19A8FB02-7BA1-BF4C-AA83-4CFC1EE37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r>
              <a:rPr lang="en-US" altLang="en-US" sz="2400" dirty="0"/>
              <a:t>Application-oriented</a:t>
            </a:r>
          </a:p>
          <a:p>
            <a:pPr lvl="1"/>
            <a:r>
              <a:rPr lang="en-US" altLang="en-US" dirty="0"/>
              <a:t>How to develop database applications: User + DBA</a:t>
            </a:r>
          </a:p>
          <a:p>
            <a:pPr lvl="1"/>
            <a:r>
              <a:rPr lang="en-US" altLang="en-US" dirty="0"/>
              <a:t>For learning, we will do things the hard way (i.e., using lightweight frameworks). In the real world, I recommend a featureful framework like Django, but doing things the hard way will show the value of more featureful frameworks.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sz="2400" dirty="0"/>
              <a:t>System-oriented</a:t>
            </a:r>
          </a:p>
          <a:p>
            <a:pPr lvl="1"/>
            <a:r>
              <a:rPr lang="en-US" altLang="en-US" dirty="0"/>
              <a:t>Learn the internals of a relational DBMS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EED8AC65-EF33-864C-B7C7-9BDABFEEE0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Textbook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09A6D15-DE52-FA48-95AA-B6C943B52B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0" y="1114425"/>
            <a:ext cx="7848600" cy="725488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 dirty="0"/>
              <a:t>Fundamentals of Database Systems (7th Edition)</a:t>
            </a:r>
          </a:p>
          <a:p>
            <a:pPr>
              <a:buFont typeface="Monotype Sorts" pitchFamily="2" charset="2"/>
              <a:buNone/>
            </a:pPr>
            <a:r>
              <a:rPr lang="en-US" altLang="en-US" dirty="0"/>
              <a:t>By </a:t>
            </a:r>
            <a:r>
              <a:rPr lang="en-US" altLang="en-US" dirty="0" err="1"/>
              <a:t>Ramez</a:t>
            </a:r>
            <a:r>
              <a:rPr lang="en-US" altLang="en-US" dirty="0"/>
              <a:t> </a:t>
            </a:r>
            <a:r>
              <a:rPr lang="en-US" altLang="en-US" dirty="0" err="1"/>
              <a:t>Elmasri</a:t>
            </a:r>
            <a:r>
              <a:rPr lang="en-US" altLang="en-US" dirty="0"/>
              <a:t> and </a:t>
            </a:r>
            <a:r>
              <a:rPr lang="en-US" altLang="en-US" dirty="0" err="1"/>
              <a:t>Shamkant</a:t>
            </a:r>
            <a:r>
              <a:rPr lang="en-US" altLang="en-US" dirty="0"/>
              <a:t> </a:t>
            </a:r>
            <a:r>
              <a:rPr lang="en-US" altLang="en-US" dirty="0" err="1"/>
              <a:t>Navathe</a:t>
            </a:r>
            <a:r>
              <a:rPr lang="en-US" altLang="en-US" dirty="0"/>
              <a:t> </a:t>
            </a:r>
          </a:p>
        </p:txBody>
      </p:sp>
      <p:pic>
        <p:nvPicPr>
          <p:cNvPr id="1026" name="Picture 2" descr="Fundamentals of Database Systems Seventh Edition">
            <a:extLst>
              <a:ext uri="{FF2B5EF4-FFF2-40B4-BE49-F238E27FC236}">
                <a16:creationId xmlns:a16="http://schemas.microsoft.com/office/drawing/2014/main" id="{5CA35162-A0DF-C848-8EE5-4360F28AB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420" y="2278063"/>
            <a:ext cx="3185160" cy="396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58A86-9F5A-064B-A47C-F42202989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5ED893-33A6-4C47-8EFD-5D295977A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332" y="0"/>
            <a:ext cx="84753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2BDB5F87-FC12-964B-8BBE-E9C20E641E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1013" y="350838"/>
            <a:ext cx="8077200" cy="609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Grading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49543A1-AA1A-5345-B016-872F62D8F6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7213" y="1970088"/>
            <a:ext cx="7848600" cy="3381375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Attendance, participation, professionalism: 10%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Homework / Programming assignments: 30%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Quizzes (~6): 30%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Final Project and Presentation: 30%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altLang="en-US" dirty="0"/>
              <a:t>     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n-US" altLang="en-US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altLang="en-US" dirty="0"/>
              <a:t>2 minute quizzes at start of class will count towards participation.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5AE8A-A660-A54A-8A50-B144215B5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Who are you?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4BA6F9E3-DC39-D042-8C65-E98D1B80A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Introduce yourself to me and the class:</a:t>
            </a:r>
          </a:p>
          <a:p>
            <a:endParaRPr lang="en-US" altLang="en-US"/>
          </a:p>
          <a:p>
            <a:pPr lvl="1"/>
            <a:r>
              <a:rPr lang="en-US" altLang="en-US"/>
              <a:t>Why are you taking this course?</a:t>
            </a:r>
          </a:p>
          <a:p>
            <a:pPr lvl="1"/>
            <a:r>
              <a:rPr lang="en-US" altLang="en-US"/>
              <a:t>Full time student? Work?</a:t>
            </a:r>
          </a:p>
          <a:p>
            <a:pPr lvl="1"/>
            <a:r>
              <a:rPr lang="en-US" altLang="en-US"/>
              <a:t>What programming/web experience do you have?</a:t>
            </a:r>
          </a:p>
          <a:p>
            <a:pPr lvl="1"/>
            <a:r>
              <a:rPr lang="en-US" altLang="en-US"/>
              <a:t>Anything else?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>
            <a:extLst>
              <a:ext uri="{FF2B5EF4-FFF2-40B4-BE49-F238E27FC236}">
                <a16:creationId xmlns:a16="http://schemas.microsoft.com/office/drawing/2014/main" id="{D4152518-2FC1-9243-B836-EF46123BECB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F39C85C-DA93-1643-9DAB-E93C3C654E01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kumimoji="0" lang="en-US" altLang="en-US" sz="1600"/>
          </a:p>
        </p:txBody>
      </p:sp>
      <p:sp>
        <p:nvSpPr>
          <p:cNvPr id="680962" name="Rectangle 2">
            <a:extLst>
              <a:ext uri="{FF2B5EF4-FFF2-40B4-BE49-F238E27FC236}">
                <a16:creationId xmlns:a16="http://schemas.microsoft.com/office/drawing/2014/main" id="{75CF485A-F297-B549-A0B4-8EB19F69F9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Facebook: Usage Statistics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BCA47F07-A1B8-2641-8A21-06B9CCECF5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172200"/>
            <a:ext cx="8229600" cy="457200"/>
          </a:xfrm>
        </p:spPr>
        <p:txBody>
          <a:bodyPr/>
          <a:lstStyle/>
          <a:p>
            <a:pPr lvl="1">
              <a:lnSpc>
                <a:spcPct val="80000"/>
              </a:lnSpc>
              <a:buFontTx/>
              <a:buNone/>
            </a:pPr>
            <a:r>
              <a:rPr lang="en-US" altLang="en-US" sz="1600">
                <a:hlinkClick r:id="rId3"/>
              </a:rPr>
              <a:t>http://www.facebook.com/about#!/press/info.php?statistics</a:t>
            </a:r>
            <a:endParaRPr lang="en-US" altLang="en-US" sz="160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sz="1600" i="1"/>
              <a:t>March 2010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1600"/>
          </a:p>
        </p:txBody>
      </p:sp>
      <p:pic>
        <p:nvPicPr>
          <p:cNvPr id="10245" name="Picture 5" descr="Screen shot 2010-03-14 at 8">
            <a:extLst>
              <a:ext uri="{FF2B5EF4-FFF2-40B4-BE49-F238E27FC236}">
                <a16:creationId xmlns:a16="http://schemas.microsoft.com/office/drawing/2014/main" id="{51643E55-80A8-054E-BF4A-7E2A3E262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819308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Screen shot 2010-03-14 at 8">
            <a:extLst>
              <a:ext uri="{FF2B5EF4-FFF2-40B4-BE49-F238E27FC236}">
                <a16:creationId xmlns:a16="http://schemas.microsoft.com/office/drawing/2014/main" id="{AC3F6DB2-5D7C-9B45-A128-F81687E58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889500"/>
            <a:ext cx="7786688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5A7C9317-3123-424F-88BF-56F7AEB03B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2" charset="2"/>
              <a:buChar char="n"/>
              <a:defRPr kumimoji="1" sz="2000">
                <a:solidFill>
                  <a:schemeClr val="tx1"/>
                </a:solidFill>
                <a:latin typeface="Helvetica" pitchFamily="2" charset="0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Font typeface="Monotype Sorts" pitchFamily="2" charset="2"/>
              <a:buChar char="ù"/>
              <a:defRPr kumimoji="1">
                <a:solidFill>
                  <a:schemeClr val="tx1"/>
                </a:solidFill>
                <a:latin typeface="Helvetica" pitchFamily="2" charset="0"/>
              </a:defRPr>
            </a:lvl2pPr>
            <a:lvl3pPr marL="1143000" indent="-228600">
              <a:spcBef>
                <a:spcPct val="35000"/>
              </a:spcBef>
              <a:buClr>
                <a:srgbClr val="000099"/>
              </a:buClr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Helvetica" pitchFamily="2" charset="0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4pPr>
            <a:lvl5pPr marL="2057400" indent="-228600">
              <a:spcBef>
                <a:spcPct val="35000"/>
              </a:spcBef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tx2"/>
              </a:buClr>
              <a:buChar char="•"/>
              <a:defRPr kumimoji="1">
                <a:solidFill>
                  <a:schemeClr val="tx1"/>
                </a:solidFill>
                <a:latin typeface="Helvetica" pitchFamily="2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C46366C-A7BD-DB44-81B0-FC09147D7D11}" type="slidenum">
              <a:rPr kumimoji="0" lang="en-US" altLang="en-US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kumimoji="0" lang="en-US" altLang="en-US" sz="1600"/>
          </a:p>
        </p:txBody>
      </p:sp>
      <p:sp>
        <p:nvSpPr>
          <p:cNvPr id="683010" name="Rectangle 2">
            <a:extLst>
              <a:ext uri="{FF2B5EF4-FFF2-40B4-BE49-F238E27FC236}">
                <a16:creationId xmlns:a16="http://schemas.microsoft.com/office/drawing/2014/main" id="{E3F22DBC-BFD0-3D46-B327-E2BEB205D9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What is Facebook, anyway?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A5A96192-5F32-CF46-B3CA-835231820C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/>
              <a:t>Core Applications</a:t>
            </a:r>
          </a:p>
          <a:p>
            <a:pPr lvl="1"/>
            <a:r>
              <a:rPr lang="en-US" altLang="en-US"/>
              <a:t>Profile, friends, social network, inbox, photos, groups, events, …</a:t>
            </a:r>
            <a:br>
              <a:rPr lang="en-US" altLang="en-US"/>
            </a:br>
            <a:endParaRPr lang="en-US" altLang="en-US"/>
          </a:p>
          <a:p>
            <a:pPr>
              <a:buFont typeface="Wingdings" pitchFamily="2" charset="2"/>
              <a:buNone/>
            </a:pPr>
            <a:r>
              <a:rPr lang="en-US" altLang="en-US"/>
              <a:t>Platform</a:t>
            </a:r>
          </a:p>
          <a:p>
            <a:pPr lvl="1"/>
            <a:r>
              <a:rPr lang="en-US" altLang="en-US"/>
              <a:t>Enables developers to write their own Facebook applications.</a:t>
            </a:r>
          </a:p>
        </p:txBody>
      </p:sp>
      <p:pic>
        <p:nvPicPr>
          <p:cNvPr id="11269" name="Picture 4" descr="Screen shot 2010-03-14 at 8">
            <a:extLst>
              <a:ext uri="{FF2B5EF4-FFF2-40B4-BE49-F238E27FC236}">
                <a16:creationId xmlns:a16="http://schemas.microsoft.com/office/drawing/2014/main" id="{3DB7A473-C302-F84D-8595-64AC61A7D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29000"/>
            <a:ext cx="8002588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845C5-0491-6340-A111-9341E83DE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A5D84-FFDC-6647-B418-55DE88C50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ABAD92-522F-954D-9C1B-00D14E0A1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37" y="0"/>
            <a:ext cx="848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16347"/>
      </p:ext>
    </p:extLst>
  </p:cSld>
  <p:clrMapOvr>
    <a:masterClrMapping/>
  </p:clrMapOvr>
</p:sld>
</file>

<file path=ppt/theme/theme1.xml><?xml version="1.0" encoding="utf-8"?>
<a:theme xmlns:a="http://schemas.openxmlformats.org/drawingml/2006/main" name="db-book">
  <a:themeElements>
    <a:clrScheme name="">
      <a:dk1>
        <a:srgbClr val="000000"/>
      </a:dk1>
      <a:lt1>
        <a:srgbClr val="CCECFF"/>
      </a:lt1>
      <a:dk2>
        <a:srgbClr val="CC3300"/>
      </a:dk2>
      <a:lt2>
        <a:srgbClr val="666699"/>
      </a:lt2>
      <a:accent1>
        <a:srgbClr val="FFCCCC"/>
      </a:accent1>
      <a:accent2>
        <a:srgbClr val="CCCC00"/>
      </a:accent2>
      <a:accent3>
        <a:srgbClr val="E2F4FF"/>
      </a:accent3>
      <a:accent4>
        <a:srgbClr val="000000"/>
      </a:accent4>
      <a:accent5>
        <a:srgbClr val="FFE2E2"/>
      </a:accent5>
      <a:accent6>
        <a:srgbClr val="B9B900"/>
      </a:accent6>
      <a:hlink>
        <a:srgbClr val="FF9900"/>
      </a:hlink>
      <a:folHlink>
        <a:srgbClr val="FF9933"/>
      </a:folHlink>
    </a:clrScheme>
    <a:fontScheme name="db-book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db-book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book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boo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C:\apps\Microsoft Office\Templates\Presentations\db-book.pot</Template>
  <TotalTime>6047</TotalTime>
  <Words>1727</Words>
  <Application>Microsoft Macintosh PowerPoint</Application>
  <PresentationFormat>On-screen Show (4:3)</PresentationFormat>
  <Paragraphs>276</Paragraphs>
  <Slides>29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Courier</vt:lpstr>
      <vt:lpstr>Courier New</vt:lpstr>
      <vt:lpstr>Helvetica</vt:lpstr>
      <vt:lpstr>Monotype Sorts</vt:lpstr>
      <vt:lpstr>Tahoma</vt:lpstr>
      <vt:lpstr>Times New Roman</vt:lpstr>
      <vt:lpstr>Wingdings</vt:lpstr>
      <vt:lpstr>db-book</vt:lpstr>
      <vt:lpstr>CS 220: Database Management and Systems Design  Introduction to Databases, part 1</vt:lpstr>
      <vt:lpstr>About the course – Administrivia</vt:lpstr>
      <vt:lpstr> Textbook</vt:lpstr>
      <vt:lpstr>PowerPoint Presentation</vt:lpstr>
      <vt:lpstr>Grading</vt:lpstr>
      <vt:lpstr>Who are you?</vt:lpstr>
      <vt:lpstr>Facebook: Usage Statistics</vt:lpstr>
      <vt:lpstr>What is Facebook, anyway?</vt:lpstr>
      <vt:lpstr>PowerPoint Presentation</vt:lpstr>
      <vt:lpstr>How does Facebook  generate your page?</vt:lpstr>
      <vt:lpstr>Storing Data: Memory</vt:lpstr>
      <vt:lpstr>Storing Data: Secondary Storage</vt:lpstr>
      <vt:lpstr>Secondary Storage</vt:lpstr>
      <vt:lpstr>Example: Facebook Profile</vt:lpstr>
      <vt:lpstr>What’s a Table?</vt:lpstr>
      <vt:lpstr>Primary Key</vt:lpstr>
      <vt:lpstr>Example: Status Updates</vt:lpstr>
      <vt:lpstr>Example: Status Table</vt:lpstr>
      <vt:lpstr>Example: Friends</vt:lpstr>
      <vt:lpstr>Databases</vt:lpstr>
      <vt:lpstr>Database Management Systems</vt:lpstr>
      <vt:lpstr>Function: Efficient Storage and Access</vt:lpstr>
      <vt:lpstr>Function: Logical View</vt:lpstr>
      <vt:lpstr>Function: Query Processing</vt:lpstr>
      <vt:lpstr>Function: Transaction Management</vt:lpstr>
      <vt:lpstr>What is a Database System?</vt:lpstr>
      <vt:lpstr>Why Study Databases?</vt:lpstr>
      <vt:lpstr>Advanced Topics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1:  Introduction</dc:title>
  <dc:creator>John</dc:creator>
  <cp:lastModifiedBy>Peter Story</cp:lastModifiedBy>
  <cp:revision>111</cp:revision>
  <cp:lastPrinted>2001-02-09T15:35:27Z</cp:lastPrinted>
  <dcterms:created xsi:type="dcterms:W3CDTF">1999-11-04T20:50:09Z</dcterms:created>
  <dcterms:modified xsi:type="dcterms:W3CDTF">2021-08-27T17:40:18Z</dcterms:modified>
</cp:coreProperties>
</file>